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Lst>
  <p:sldSz cy="5143500" cx="9144000"/>
  <p:notesSz cx="6858000" cy="9144000"/>
  <p:embeddedFontLst>
    <p:embeddedFont>
      <p:font typeface="Montserrat SemiBold"/>
      <p:regular r:id="rId37"/>
      <p:bold r:id="rId38"/>
      <p:italic r:id="rId39"/>
      <p:boldItalic r:id="rId40"/>
    </p:embeddedFont>
    <p:embeddedFont>
      <p:font typeface="Montserrat Black"/>
      <p:bold r:id="rId41"/>
      <p:boldItalic r:id="rId42"/>
    </p:embeddedFont>
    <p:embeddedFont>
      <p:font typeface="Montserrat"/>
      <p:regular r:id="rId43"/>
      <p:bold r:id="rId44"/>
      <p:italic r:id="rId45"/>
      <p:boldItalic r:id="rId46"/>
    </p:embeddedFont>
    <p:embeddedFont>
      <p:font typeface="Montserrat Medium"/>
      <p:regular r:id="rId47"/>
      <p:bold r:id="rId48"/>
      <p:italic r:id="rId49"/>
      <p:boldItalic r:id="rId50"/>
    </p:embeddedFont>
    <p:embeddedFont>
      <p:font typeface="Montserrat Light"/>
      <p:regular r:id="rId51"/>
      <p:bold r:id="rId52"/>
      <p:italic r:id="rId53"/>
      <p:boldItalic r:id="rId54"/>
    </p:embeddedFont>
    <p:embeddedFont>
      <p:font typeface="Montserrat ExtraBold"/>
      <p:bold r:id="rId55"/>
      <p:boldItalic r:id="rId5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27">
          <p15:clr>
            <a:srgbClr val="747775"/>
          </p15:clr>
        </p15:guide>
        <p15:guide id="2" pos="283">
          <p15:clr>
            <a:srgbClr val="747775"/>
          </p15:clr>
        </p15:guide>
        <p15:guide id="3" pos="5477">
          <p15:clr>
            <a:srgbClr val="747775"/>
          </p15:clr>
        </p15:guide>
        <p15:guide id="4" orient="horz" pos="3013">
          <p15:clr>
            <a:srgbClr val="747775"/>
          </p15:clr>
        </p15:guide>
        <p15:guide id="5" pos="113">
          <p15:clr>
            <a:srgbClr val="747775"/>
          </p15:clr>
        </p15:guide>
        <p15:guide id="6" orient="horz" pos="113">
          <p15:clr>
            <a:srgbClr val="747775"/>
          </p15:clr>
        </p15:guide>
        <p15:guide id="7" pos="5647">
          <p15:clr>
            <a:srgbClr val="747775"/>
          </p15:clr>
        </p15:guide>
        <p15:guide id="8" orient="horz" pos="3127">
          <p15:clr>
            <a:srgbClr val="747775"/>
          </p15:clr>
        </p15:guide>
        <p15:guide id="9" orient="horz" pos="1649">
          <p15:clr>
            <a:srgbClr val="747775"/>
          </p15:clr>
        </p15:guide>
        <p15:guide id="10"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77E00C1-F974-4377-A59A-5CDACE81FB4C}">
  <a:tblStyle styleId="{677E00C1-F974-4377-A59A-5CDACE81FB4C}"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27" orient="horz"/>
        <p:guide pos="283"/>
        <p:guide pos="5477"/>
        <p:guide pos="3013" orient="horz"/>
        <p:guide pos="113"/>
        <p:guide pos="113" orient="horz"/>
        <p:guide pos="5647"/>
        <p:guide pos="3127" orient="horz"/>
        <p:guide pos="1649"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ontserratSemiBold-boldItalic.fntdata"/><Relationship Id="rId42" Type="http://schemas.openxmlformats.org/officeDocument/2006/relationships/font" Target="fonts/MontserratBlack-boldItalic.fntdata"/><Relationship Id="rId41" Type="http://schemas.openxmlformats.org/officeDocument/2006/relationships/font" Target="fonts/MontserratBlack-bold.fntdata"/><Relationship Id="rId44" Type="http://schemas.openxmlformats.org/officeDocument/2006/relationships/font" Target="fonts/Montserrat-bold.fntdata"/><Relationship Id="rId43" Type="http://schemas.openxmlformats.org/officeDocument/2006/relationships/font" Target="fonts/Montserrat-regular.fntdata"/><Relationship Id="rId46" Type="http://schemas.openxmlformats.org/officeDocument/2006/relationships/font" Target="fonts/Montserrat-boldItalic.fntdata"/><Relationship Id="rId45" Type="http://schemas.openxmlformats.org/officeDocument/2006/relationships/font" Target="fonts/Montserrat-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MontserratMedium-bold.fntdata"/><Relationship Id="rId47" Type="http://schemas.openxmlformats.org/officeDocument/2006/relationships/font" Target="fonts/MontserratMedium-regular.fntdata"/><Relationship Id="rId49" Type="http://schemas.openxmlformats.org/officeDocument/2006/relationships/font" Target="fonts/MontserratMedium-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font" Target="fonts/MontserratSemiBold-regular.fntdata"/><Relationship Id="rId36" Type="http://schemas.openxmlformats.org/officeDocument/2006/relationships/slide" Target="slides/slide30.xml"/><Relationship Id="rId39" Type="http://schemas.openxmlformats.org/officeDocument/2006/relationships/font" Target="fonts/MontserratSemiBold-italic.fntdata"/><Relationship Id="rId38" Type="http://schemas.openxmlformats.org/officeDocument/2006/relationships/font" Target="fonts/MontserratSemiBold-bold.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MontserratLight-regular.fntdata"/><Relationship Id="rId50" Type="http://schemas.openxmlformats.org/officeDocument/2006/relationships/font" Target="fonts/MontserratMedium-boldItalic.fntdata"/><Relationship Id="rId53" Type="http://schemas.openxmlformats.org/officeDocument/2006/relationships/font" Target="fonts/MontserratLight-italic.fntdata"/><Relationship Id="rId52" Type="http://schemas.openxmlformats.org/officeDocument/2006/relationships/font" Target="fonts/MontserratLight-bold.fntdata"/><Relationship Id="rId11" Type="http://schemas.openxmlformats.org/officeDocument/2006/relationships/slide" Target="slides/slide5.xml"/><Relationship Id="rId55" Type="http://schemas.openxmlformats.org/officeDocument/2006/relationships/font" Target="fonts/MontserratExtraBold-bold.fntdata"/><Relationship Id="rId10" Type="http://schemas.openxmlformats.org/officeDocument/2006/relationships/slide" Target="slides/slide4.xml"/><Relationship Id="rId54" Type="http://schemas.openxmlformats.org/officeDocument/2006/relationships/font" Target="fonts/MontserratLight-boldItalic.fntdata"/><Relationship Id="rId13" Type="http://schemas.openxmlformats.org/officeDocument/2006/relationships/slide" Target="slides/slide7.xml"/><Relationship Id="rId12" Type="http://schemas.openxmlformats.org/officeDocument/2006/relationships/slide" Target="slides/slide6.xml"/><Relationship Id="rId56" Type="http://schemas.openxmlformats.org/officeDocument/2006/relationships/font" Target="fonts/MontserratExtraBold-bold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a202ad845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a202ad845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1ec81a53479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1ec81a53479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2a266053403_6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2a266053403_6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2a304146647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2a304146647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1ec81a53479_1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1ec81a53479_1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2a266053403_6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2a266053403_6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2a266053403_6_4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2a266053403_6_4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2a266053403_6_5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2a266053403_6_5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2a202ad8453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2a202ad8453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2a266053403_6_4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2a266053403_6_4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2a266053403_3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7" name="Google Shape;397;g2a266053403_3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2a304146647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2a304146647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2a8d4be66f2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6" name="Google Shape;416;g2a8d4be66f2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2a266053403_3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9" name="Google Shape;439;g2a266053403_3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2a266053403_3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2" name="Google Shape;462;g2a266053403_3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g2a202ad8453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5" name="Google Shape;485;g2a202ad8453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g2a266053403_6_4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3" name="Google Shape;493;g2a266053403_6_4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g2a910c2a95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2" name="Google Shape;502;g2a910c2a95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g2a8d4be66f2_2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1" name="Google Shape;521;g2a8d4be66f2_2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g2a910c2a95a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7" name="Google Shape;527;g2a910c2a95a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g2a910c2a95a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0" name="Google Shape;540;g2a910c2a95a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g2a910c2a95a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6" name="Google Shape;586;g2a910c2a95a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2a202ad8453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2a202ad8453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g2a910c2b48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7" name="Google Shape;597;g2a910c2b48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a8d4be66f2_2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2a8d4be66f2_2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a202ad8453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2a202ad8453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a266053403_6_3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2a266053403_6_3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a266053403_4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2a266053403_4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a266053403_4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2a266053403_4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a266053403_6_4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2a266053403_6_4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23.png"/><Relationship Id="rId10" Type="http://schemas.openxmlformats.org/officeDocument/2006/relationships/image" Target="../media/image5.png"/><Relationship Id="rId13" Type="http://schemas.openxmlformats.org/officeDocument/2006/relationships/image" Target="../media/image2.png"/><Relationship Id="rId12" Type="http://schemas.openxmlformats.org/officeDocument/2006/relationships/image" Target="../media/image9.png"/><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5.png"/><Relationship Id="rId4" Type="http://schemas.openxmlformats.org/officeDocument/2006/relationships/image" Target="../media/image13.png"/><Relationship Id="rId9" Type="http://schemas.openxmlformats.org/officeDocument/2006/relationships/image" Target="../media/image24.png"/><Relationship Id="rId15" Type="http://schemas.openxmlformats.org/officeDocument/2006/relationships/image" Target="../media/image3.png"/><Relationship Id="rId14" Type="http://schemas.openxmlformats.org/officeDocument/2006/relationships/image" Target="../media/image1.jpg"/><Relationship Id="rId5" Type="http://schemas.openxmlformats.org/officeDocument/2006/relationships/image" Target="../media/image14.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4.png"/><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0.png"/><Relationship Id="rId4" Type="http://schemas.openxmlformats.org/officeDocument/2006/relationships/image" Target="../media/image19.png"/><Relationship Id="rId5"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0.png"/><Relationship Id="rId4" Type="http://schemas.openxmlformats.org/officeDocument/2006/relationships/image" Target="../media/image19.png"/><Relationship Id="rId5" Type="http://schemas.openxmlformats.org/officeDocument/2006/relationships/image" Target="../media/image17.png"/><Relationship Id="rId6"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0.png"/><Relationship Id="rId4" Type="http://schemas.openxmlformats.org/officeDocument/2006/relationships/image" Target="../media/image19.png"/><Relationship Id="rId5" Type="http://schemas.openxmlformats.org/officeDocument/2006/relationships/image" Target="../media/image17.png"/><Relationship Id="rId6"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0.png"/><Relationship Id="rId4" Type="http://schemas.openxmlformats.org/officeDocument/2006/relationships/image" Target="../media/image19.png"/><Relationship Id="rId5" Type="http://schemas.openxmlformats.org/officeDocument/2006/relationships/image" Target="../media/image17.png"/><Relationship Id="rId6"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2.png"/><Relationship Id="rId4" Type="http://schemas.openxmlformats.org/officeDocument/2006/relationships/image" Target="../media/image2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12.png"/><Relationship Id="rId5" Type="http://schemas.openxmlformats.org/officeDocument/2006/relationships/image" Target="../media/image4.png"/></Relationships>
</file>

<file path=ppt/slides/_rels/slide30.xml.rels><?xml version="1.0" encoding="UTF-8" standalone="yes"?><Relationships xmlns="http://schemas.openxmlformats.org/package/2006/relationships"><Relationship Id="rId11" Type="http://schemas.openxmlformats.org/officeDocument/2006/relationships/image" Target="../media/image23.png"/><Relationship Id="rId10" Type="http://schemas.openxmlformats.org/officeDocument/2006/relationships/image" Target="../media/image5.png"/><Relationship Id="rId13" Type="http://schemas.openxmlformats.org/officeDocument/2006/relationships/image" Target="../media/image2.png"/><Relationship Id="rId12" Type="http://schemas.openxmlformats.org/officeDocument/2006/relationships/image" Target="../media/image9.png"/><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5.png"/><Relationship Id="rId4" Type="http://schemas.openxmlformats.org/officeDocument/2006/relationships/image" Target="../media/image13.png"/><Relationship Id="rId9" Type="http://schemas.openxmlformats.org/officeDocument/2006/relationships/image" Target="../media/image24.png"/><Relationship Id="rId15" Type="http://schemas.openxmlformats.org/officeDocument/2006/relationships/image" Target="../media/image3.png"/><Relationship Id="rId14" Type="http://schemas.openxmlformats.org/officeDocument/2006/relationships/image" Target="../media/image1.jpg"/><Relationship Id="rId5" Type="http://schemas.openxmlformats.org/officeDocument/2006/relationships/image" Target="../media/image14.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1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D134B"/>
        </a:solidFill>
      </p:bgPr>
    </p:bg>
    <p:spTree>
      <p:nvGrpSpPr>
        <p:cNvPr id="53" name="Shape 53"/>
        <p:cNvGrpSpPr/>
        <p:nvPr/>
      </p:nvGrpSpPr>
      <p:grpSpPr>
        <a:xfrm>
          <a:off x="0" y="0"/>
          <a:ext cx="0" cy="0"/>
          <a:chOff x="0" y="0"/>
          <a:chExt cx="0" cy="0"/>
        </a:xfrm>
      </p:grpSpPr>
      <p:sp>
        <p:nvSpPr>
          <p:cNvPr id="54" name="Google Shape;54;p13"/>
          <p:cNvSpPr txBox="1"/>
          <p:nvPr/>
        </p:nvSpPr>
        <p:spPr>
          <a:xfrm>
            <a:off x="535850" y="513050"/>
            <a:ext cx="8573400" cy="2341500"/>
          </a:xfrm>
          <a:prstGeom prst="rect">
            <a:avLst/>
          </a:prstGeom>
          <a:noFill/>
          <a:ln>
            <a:noFill/>
          </a:ln>
        </p:spPr>
        <p:txBody>
          <a:bodyPr anchorCtr="0" anchor="t" bIns="45725" lIns="45725" spcFirstLastPara="1" rIns="45725" wrap="square" tIns="45725">
            <a:noAutofit/>
          </a:bodyPr>
          <a:lstStyle/>
          <a:p>
            <a:pPr indent="0" lvl="0" marL="0" rtl="0" algn="l">
              <a:spcBef>
                <a:spcPts val="0"/>
              </a:spcBef>
              <a:spcAft>
                <a:spcPts val="0"/>
              </a:spcAft>
              <a:buNone/>
            </a:pPr>
            <a:r>
              <a:rPr lang="fr" sz="4800">
                <a:solidFill>
                  <a:srgbClr val="FFFFFF"/>
                </a:solidFill>
                <a:highlight>
                  <a:srgbClr val="2D134B"/>
                </a:highlight>
                <a:latin typeface="Montserrat Black"/>
                <a:ea typeface="Montserrat Black"/>
                <a:cs typeface="Montserrat Black"/>
                <a:sym typeface="Montserrat Black"/>
              </a:rPr>
              <a:t>Webinaire </a:t>
            </a:r>
            <a:br>
              <a:rPr lang="fr" sz="4800">
                <a:solidFill>
                  <a:srgbClr val="FFFFFF"/>
                </a:solidFill>
                <a:highlight>
                  <a:srgbClr val="2D134B"/>
                </a:highlight>
                <a:latin typeface="Montserrat Black"/>
                <a:ea typeface="Montserrat Black"/>
                <a:cs typeface="Montserrat Black"/>
                <a:sym typeface="Montserrat Black"/>
              </a:rPr>
            </a:br>
            <a:r>
              <a:rPr lang="fr" sz="4000">
                <a:solidFill>
                  <a:srgbClr val="FFFFFF"/>
                </a:solidFill>
                <a:highlight>
                  <a:srgbClr val="2D134B"/>
                </a:highlight>
                <a:latin typeface="Montserrat"/>
                <a:ea typeface="Montserrat"/>
                <a:cs typeface="Montserrat"/>
                <a:sym typeface="Montserrat"/>
              </a:rPr>
              <a:t>— Comment organiser </a:t>
            </a:r>
            <a:br>
              <a:rPr lang="fr" sz="4000">
                <a:solidFill>
                  <a:srgbClr val="FFFFFF"/>
                </a:solidFill>
                <a:highlight>
                  <a:srgbClr val="2D134B"/>
                </a:highlight>
                <a:latin typeface="Montserrat"/>
                <a:ea typeface="Montserrat"/>
                <a:cs typeface="Montserrat"/>
                <a:sym typeface="Montserrat"/>
              </a:rPr>
            </a:br>
            <a:r>
              <a:rPr lang="fr" sz="4000">
                <a:solidFill>
                  <a:srgbClr val="FFFFFF"/>
                </a:solidFill>
                <a:highlight>
                  <a:srgbClr val="2D134B"/>
                </a:highlight>
                <a:latin typeface="Montserrat"/>
                <a:ea typeface="Montserrat"/>
                <a:cs typeface="Montserrat"/>
                <a:sym typeface="Montserrat"/>
              </a:rPr>
              <a:t>un événement dédié au numérique d’intérêt général ?</a:t>
            </a:r>
            <a:endParaRPr sz="4000">
              <a:solidFill>
                <a:srgbClr val="FFFFFF"/>
              </a:solidFill>
              <a:highlight>
                <a:srgbClr val="2D134B"/>
              </a:highlight>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4000">
              <a:solidFill>
                <a:srgbClr val="FFFFFF"/>
              </a:solidFill>
              <a:highlight>
                <a:srgbClr val="2D134B"/>
              </a:highlight>
              <a:latin typeface="Montserrat"/>
              <a:ea typeface="Montserrat"/>
              <a:cs typeface="Montserrat"/>
              <a:sym typeface="Montserrat"/>
            </a:endParaRPr>
          </a:p>
          <a:p>
            <a:pPr indent="0" lvl="0" marL="0" rtl="0" algn="l">
              <a:spcBef>
                <a:spcPts val="0"/>
              </a:spcBef>
              <a:spcAft>
                <a:spcPts val="0"/>
              </a:spcAft>
              <a:buNone/>
            </a:pPr>
            <a:r>
              <a:t/>
            </a:r>
            <a:endParaRPr sz="4000">
              <a:solidFill>
                <a:srgbClr val="FFFFFF"/>
              </a:solidFill>
              <a:highlight>
                <a:srgbClr val="2D134B"/>
              </a:highlight>
              <a:latin typeface="Montserrat"/>
              <a:ea typeface="Montserrat"/>
              <a:cs typeface="Montserrat"/>
              <a:sym typeface="Montserrat"/>
            </a:endParaRPr>
          </a:p>
          <a:p>
            <a:pPr indent="0" lvl="0" marL="0" rtl="0" algn="l">
              <a:spcBef>
                <a:spcPts val="0"/>
              </a:spcBef>
              <a:spcAft>
                <a:spcPts val="0"/>
              </a:spcAft>
              <a:buNone/>
            </a:pPr>
            <a:r>
              <a:t/>
            </a:r>
            <a:endParaRPr sz="4800">
              <a:solidFill>
                <a:srgbClr val="FFFFFF"/>
              </a:solidFill>
              <a:highlight>
                <a:srgbClr val="2D134B"/>
              </a:highlight>
              <a:latin typeface="Montserrat Black"/>
              <a:ea typeface="Montserrat Black"/>
              <a:cs typeface="Montserrat Black"/>
              <a:sym typeface="Montserrat Black"/>
            </a:endParaRPr>
          </a:p>
        </p:txBody>
      </p:sp>
      <p:sp>
        <p:nvSpPr>
          <p:cNvPr id="55" name="Google Shape;55;p13"/>
          <p:cNvSpPr txBox="1"/>
          <p:nvPr/>
        </p:nvSpPr>
        <p:spPr>
          <a:xfrm>
            <a:off x="535850" y="3318088"/>
            <a:ext cx="8158200" cy="585000"/>
          </a:xfrm>
          <a:prstGeom prst="rect">
            <a:avLst/>
          </a:prstGeom>
          <a:noFill/>
          <a:ln>
            <a:noFill/>
          </a:ln>
        </p:spPr>
        <p:txBody>
          <a:bodyPr anchorCtr="0" anchor="t" bIns="45725" lIns="45725" spcFirstLastPara="1" rIns="45725" wrap="square" tIns="45725">
            <a:spAutoFit/>
          </a:bodyPr>
          <a:lstStyle/>
          <a:p>
            <a:pPr indent="0" lvl="0" marL="0" rtl="0" algn="l">
              <a:spcBef>
                <a:spcPts val="0"/>
              </a:spcBef>
              <a:spcAft>
                <a:spcPts val="0"/>
              </a:spcAft>
              <a:buNone/>
            </a:pPr>
            <a:r>
              <a:rPr i="1" lang="fr" sz="1600">
                <a:solidFill>
                  <a:schemeClr val="lt1"/>
                </a:solidFill>
                <a:highlight>
                  <a:srgbClr val="2D134B"/>
                </a:highlight>
                <a:latin typeface="Montserrat"/>
                <a:ea typeface="Montserrat"/>
                <a:cs typeface="Montserrat"/>
                <a:sym typeface="Montserrat"/>
              </a:rPr>
              <a:t>Produit dans le cadre de l’AMI “Outiller </a:t>
            </a:r>
            <a:br>
              <a:rPr i="1" lang="fr" sz="1600">
                <a:solidFill>
                  <a:schemeClr val="lt1"/>
                </a:solidFill>
                <a:highlight>
                  <a:srgbClr val="2D134B"/>
                </a:highlight>
                <a:latin typeface="Montserrat"/>
                <a:ea typeface="Montserrat"/>
                <a:cs typeface="Montserrat"/>
                <a:sym typeface="Montserrat"/>
              </a:rPr>
            </a:br>
            <a:r>
              <a:rPr i="1" lang="fr" sz="1600">
                <a:solidFill>
                  <a:schemeClr val="lt1"/>
                </a:solidFill>
                <a:highlight>
                  <a:srgbClr val="2D134B"/>
                </a:highlight>
                <a:latin typeface="Montserrat"/>
                <a:ea typeface="Montserrat"/>
                <a:cs typeface="Montserrat"/>
                <a:sym typeface="Montserrat"/>
              </a:rPr>
              <a:t>la médiation numérique” - LE BOUQUET</a:t>
            </a:r>
            <a:endParaRPr i="1" sz="1600">
              <a:solidFill>
                <a:schemeClr val="lt1"/>
              </a:solidFill>
              <a:highlight>
                <a:srgbClr val="2D134B"/>
              </a:highlight>
              <a:latin typeface="Montserrat"/>
              <a:ea typeface="Montserrat"/>
              <a:cs typeface="Montserrat"/>
              <a:sym typeface="Montserrat"/>
            </a:endParaRPr>
          </a:p>
        </p:txBody>
      </p:sp>
      <p:sp>
        <p:nvSpPr>
          <p:cNvPr id="56" name="Google Shape;56;p13"/>
          <p:cNvSpPr/>
          <p:nvPr/>
        </p:nvSpPr>
        <p:spPr>
          <a:xfrm>
            <a:off x="0" y="4450530"/>
            <a:ext cx="9144000" cy="6942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7" name="Google Shape;57;p13"/>
          <p:cNvGrpSpPr/>
          <p:nvPr/>
        </p:nvGrpSpPr>
        <p:grpSpPr>
          <a:xfrm>
            <a:off x="4497136" y="4648524"/>
            <a:ext cx="4565842" cy="323231"/>
            <a:chOff x="1727263" y="4676210"/>
            <a:chExt cx="5573537" cy="394569"/>
          </a:xfrm>
        </p:grpSpPr>
        <p:pic>
          <p:nvPicPr>
            <p:cNvPr id="58" name="Google Shape;58;p13"/>
            <p:cNvPicPr preferRelativeResize="0"/>
            <p:nvPr/>
          </p:nvPicPr>
          <p:blipFill>
            <a:blip r:embed="rId3">
              <a:alphaModFix/>
            </a:blip>
            <a:stretch>
              <a:fillRect/>
            </a:stretch>
          </p:blipFill>
          <p:spPr>
            <a:xfrm>
              <a:off x="4550053" y="4768705"/>
              <a:ext cx="692931" cy="209580"/>
            </a:xfrm>
            <a:prstGeom prst="rect">
              <a:avLst/>
            </a:prstGeom>
            <a:noFill/>
            <a:ln>
              <a:noFill/>
            </a:ln>
          </p:spPr>
        </p:pic>
        <p:pic>
          <p:nvPicPr>
            <p:cNvPr id="59" name="Google Shape;59;p13"/>
            <p:cNvPicPr preferRelativeResize="0"/>
            <p:nvPr/>
          </p:nvPicPr>
          <p:blipFill>
            <a:blip r:embed="rId4">
              <a:alphaModFix/>
            </a:blip>
            <a:stretch>
              <a:fillRect/>
            </a:stretch>
          </p:blipFill>
          <p:spPr>
            <a:xfrm>
              <a:off x="4052678" y="4696687"/>
              <a:ext cx="353608" cy="353615"/>
            </a:xfrm>
            <a:prstGeom prst="rect">
              <a:avLst/>
            </a:prstGeom>
            <a:noFill/>
            <a:ln>
              <a:noFill/>
            </a:ln>
          </p:spPr>
        </p:pic>
        <p:pic>
          <p:nvPicPr>
            <p:cNvPr id="60" name="Google Shape;60;p13"/>
            <p:cNvPicPr preferRelativeResize="0"/>
            <p:nvPr/>
          </p:nvPicPr>
          <p:blipFill>
            <a:blip r:embed="rId5">
              <a:alphaModFix/>
            </a:blip>
            <a:stretch>
              <a:fillRect/>
            </a:stretch>
          </p:blipFill>
          <p:spPr>
            <a:xfrm>
              <a:off x="5386750" y="4695980"/>
              <a:ext cx="353609" cy="355029"/>
            </a:xfrm>
            <a:prstGeom prst="rect">
              <a:avLst/>
            </a:prstGeom>
            <a:noFill/>
            <a:ln>
              <a:noFill/>
            </a:ln>
          </p:spPr>
        </p:pic>
        <p:pic>
          <p:nvPicPr>
            <p:cNvPr id="61" name="Google Shape;61;p13"/>
            <p:cNvPicPr preferRelativeResize="0"/>
            <p:nvPr/>
          </p:nvPicPr>
          <p:blipFill>
            <a:blip r:embed="rId6">
              <a:alphaModFix/>
            </a:blip>
            <a:stretch>
              <a:fillRect/>
            </a:stretch>
          </p:blipFill>
          <p:spPr>
            <a:xfrm>
              <a:off x="5884124" y="4718385"/>
              <a:ext cx="387767" cy="310219"/>
            </a:xfrm>
            <a:prstGeom prst="rect">
              <a:avLst/>
            </a:prstGeom>
            <a:noFill/>
            <a:ln>
              <a:noFill/>
            </a:ln>
          </p:spPr>
        </p:pic>
        <p:pic>
          <p:nvPicPr>
            <p:cNvPr id="62" name="Google Shape;62;p13"/>
            <p:cNvPicPr preferRelativeResize="0"/>
            <p:nvPr/>
          </p:nvPicPr>
          <p:blipFill>
            <a:blip r:embed="rId7">
              <a:alphaModFix/>
            </a:blip>
            <a:stretch>
              <a:fillRect/>
            </a:stretch>
          </p:blipFill>
          <p:spPr>
            <a:xfrm>
              <a:off x="2723715" y="4676210"/>
              <a:ext cx="526784" cy="394569"/>
            </a:xfrm>
            <a:prstGeom prst="rect">
              <a:avLst/>
            </a:prstGeom>
            <a:noFill/>
            <a:ln>
              <a:noFill/>
            </a:ln>
          </p:spPr>
        </p:pic>
        <p:pic>
          <p:nvPicPr>
            <p:cNvPr id="63" name="Google Shape;63;p13"/>
            <p:cNvPicPr preferRelativeResize="0"/>
            <p:nvPr/>
          </p:nvPicPr>
          <p:blipFill>
            <a:blip r:embed="rId8">
              <a:alphaModFix/>
            </a:blip>
            <a:stretch>
              <a:fillRect/>
            </a:stretch>
          </p:blipFill>
          <p:spPr>
            <a:xfrm>
              <a:off x="3394265" y="4676211"/>
              <a:ext cx="514648" cy="394568"/>
            </a:xfrm>
            <a:prstGeom prst="rect">
              <a:avLst/>
            </a:prstGeom>
            <a:noFill/>
            <a:ln>
              <a:noFill/>
            </a:ln>
          </p:spPr>
        </p:pic>
        <p:pic>
          <p:nvPicPr>
            <p:cNvPr id="64" name="Google Shape;64;p13"/>
            <p:cNvPicPr preferRelativeResize="0"/>
            <p:nvPr/>
          </p:nvPicPr>
          <p:blipFill>
            <a:blip r:embed="rId9">
              <a:alphaModFix/>
            </a:blip>
            <a:stretch>
              <a:fillRect/>
            </a:stretch>
          </p:blipFill>
          <p:spPr>
            <a:xfrm>
              <a:off x="6415658" y="4705028"/>
              <a:ext cx="353610" cy="336934"/>
            </a:xfrm>
            <a:prstGeom prst="rect">
              <a:avLst/>
            </a:prstGeom>
            <a:noFill/>
            <a:ln>
              <a:noFill/>
            </a:ln>
          </p:spPr>
        </p:pic>
        <p:pic>
          <p:nvPicPr>
            <p:cNvPr id="65" name="Google Shape;65;p13"/>
            <p:cNvPicPr preferRelativeResize="0"/>
            <p:nvPr/>
          </p:nvPicPr>
          <p:blipFill>
            <a:blip r:embed="rId10">
              <a:alphaModFix/>
            </a:blip>
            <a:stretch>
              <a:fillRect/>
            </a:stretch>
          </p:blipFill>
          <p:spPr>
            <a:xfrm>
              <a:off x="6913033" y="4731717"/>
              <a:ext cx="387767" cy="283554"/>
            </a:xfrm>
            <a:prstGeom prst="rect">
              <a:avLst/>
            </a:prstGeom>
            <a:noFill/>
            <a:ln>
              <a:noFill/>
            </a:ln>
          </p:spPr>
        </p:pic>
        <p:pic>
          <p:nvPicPr>
            <p:cNvPr id="66" name="Google Shape;66;p13"/>
            <p:cNvPicPr preferRelativeResize="0"/>
            <p:nvPr/>
          </p:nvPicPr>
          <p:blipFill>
            <a:blip r:embed="rId11">
              <a:alphaModFix/>
            </a:blip>
            <a:stretch>
              <a:fillRect/>
            </a:stretch>
          </p:blipFill>
          <p:spPr>
            <a:xfrm>
              <a:off x="1727263" y="4696695"/>
              <a:ext cx="295838" cy="353599"/>
            </a:xfrm>
            <a:prstGeom prst="rect">
              <a:avLst/>
            </a:prstGeom>
            <a:noFill/>
            <a:ln>
              <a:noFill/>
            </a:ln>
          </p:spPr>
        </p:pic>
        <p:pic>
          <p:nvPicPr>
            <p:cNvPr id="67" name="Google Shape;67;p13"/>
            <p:cNvPicPr preferRelativeResize="0"/>
            <p:nvPr/>
          </p:nvPicPr>
          <p:blipFill>
            <a:blip r:embed="rId12">
              <a:alphaModFix/>
            </a:blip>
            <a:stretch>
              <a:fillRect/>
            </a:stretch>
          </p:blipFill>
          <p:spPr>
            <a:xfrm>
              <a:off x="2166867" y="4676210"/>
              <a:ext cx="413082" cy="394569"/>
            </a:xfrm>
            <a:prstGeom prst="rect">
              <a:avLst/>
            </a:prstGeom>
            <a:noFill/>
            <a:ln>
              <a:noFill/>
            </a:ln>
          </p:spPr>
        </p:pic>
      </p:grpSp>
      <p:pic>
        <p:nvPicPr>
          <p:cNvPr id="68" name="Google Shape;68;p13"/>
          <p:cNvPicPr preferRelativeResize="0"/>
          <p:nvPr/>
        </p:nvPicPr>
        <p:blipFill>
          <a:blip r:embed="rId13">
            <a:alphaModFix/>
          </a:blip>
          <a:stretch>
            <a:fillRect/>
          </a:stretch>
        </p:blipFill>
        <p:spPr>
          <a:xfrm>
            <a:off x="679125" y="4582937"/>
            <a:ext cx="1338491" cy="445100"/>
          </a:xfrm>
          <a:prstGeom prst="rect">
            <a:avLst/>
          </a:prstGeom>
          <a:noFill/>
          <a:ln>
            <a:noFill/>
          </a:ln>
        </p:spPr>
      </p:pic>
      <p:pic>
        <p:nvPicPr>
          <p:cNvPr id="69" name="Google Shape;69;p13"/>
          <p:cNvPicPr preferRelativeResize="0"/>
          <p:nvPr/>
        </p:nvPicPr>
        <p:blipFill>
          <a:blip r:embed="rId14">
            <a:alphaModFix/>
          </a:blip>
          <a:stretch>
            <a:fillRect/>
          </a:stretch>
        </p:blipFill>
        <p:spPr>
          <a:xfrm>
            <a:off x="111426" y="4535738"/>
            <a:ext cx="489048" cy="495524"/>
          </a:xfrm>
          <a:prstGeom prst="rect">
            <a:avLst/>
          </a:prstGeom>
          <a:noFill/>
          <a:ln>
            <a:noFill/>
          </a:ln>
        </p:spPr>
      </p:pic>
      <p:pic>
        <p:nvPicPr>
          <p:cNvPr id="70" name="Google Shape;70;p13"/>
          <p:cNvPicPr preferRelativeResize="0"/>
          <p:nvPr/>
        </p:nvPicPr>
        <p:blipFill>
          <a:blip r:embed="rId15">
            <a:alphaModFix/>
          </a:blip>
          <a:stretch>
            <a:fillRect/>
          </a:stretch>
        </p:blipFill>
        <p:spPr>
          <a:xfrm>
            <a:off x="2017625" y="4582939"/>
            <a:ext cx="445077" cy="4451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pic>
        <p:nvPicPr>
          <p:cNvPr id="209" name="Google Shape;209;p22"/>
          <p:cNvPicPr preferRelativeResize="0"/>
          <p:nvPr/>
        </p:nvPicPr>
        <p:blipFill>
          <a:blip r:embed="rId3">
            <a:alphaModFix/>
          </a:blip>
          <a:stretch>
            <a:fillRect/>
          </a:stretch>
        </p:blipFill>
        <p:spPr>
          <a:xfrm rot="607504">
            <a:off x="3865756" y="262254"/>
            <a:ext cx="448725" cy="447496"/>
          </a:xfrm>
          <a:prstGeom prst="rect">
            <a:avLst/>
          </a:prstGeom>
          <a:noFill/>
          <a:ln>
            <a:noFill/>
          </a:ln>
        </p:spPr>
      </p:pic>
      <p:sp>
        <p:nvSpPr>
          <p:cNvPr id="210" name="Google Shape;210;p22"/>
          <p:cNvSpPr/>
          <p:nvPr/>
        </p:nvSpPr>
        <p:spPr>
          <a:xfrm>
            <a:off x="180000" y="180000"/>
            <a:ext cx="4215000" cy="4783800"/>
          </a:xfrm>
          <a:prstGeom prst="rect">
            <a:avLst/>
          </a:prstGeom>
          <a:noFill/>
          <a:ln cap="flat" cmpd="sng" w="19050">
            <a:solidFill>
              <a:srgbClr val="5070F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1" name="Google Shape;211;p22"/>
          <p:cNvSpPr/>
          <p:nvPr/>
        </p:nvSpPr>
        <p:spPr>
          <a:xfrm>
            <a:off x="306375" y="2078200"/>
            <a:ext cx="2268900" cy="2752200"/>
          </a:xfrm>
          <a:prstGeom prst="rect">
            <a:avLst/>
          </a:prstGeom>
          <a:noFill/>
          <a:ln cap="flat" cmpd="sng" w="9525">
            <a:solidFill>
              <a:srgbClr val="2D134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2" name="Google Shape;212;p22"/>
          <p:cNvSpPr/>
          <p:nvPr/>
        </p:nvSpPr>
        <p:spPr>
          <a:xfrm>
            <a:off x="2682575" y="924300"/>
            <a:ext cx="1583100" cy="3917700"/>
          </a:xfrm>
          <a:prstGeom prst="rect">
            <a:avLst/>
          </a:prstGeom>
          <a:solidFill>
            <a:srgbClr val="E9EDFD"/>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2"/>
          <p:cNvSpPr txBox="1"/>
          <p:nvPr/>
        </p:nvSpPr>
        <p:spPr>
          <a:xfrm>
            <a:off x="180000" y="180000"/>
            <a:ext cx="4215000" cy="612000"/>
          </a:xfrm>
          <a:prstGeom prst="rect">
            <a:avLst/>
          </a:prstGeom>
          <a:solidFill>
            <a:srgbClr val="5070F0"/>
          </a:solidFill>
          <a:ln cap="flat" cmpd="sng" w="9525">
            <a:solidFill>
              <a:srgbClr val="5070F0"/>
            </a:solidFill>
            <a:prstDash val="solid"/>
            <a:round/>
            <a:headEnd len="sm" w="sm" type="none"/>
            <a:tailEnd len="sm" w="sm" type="none"/>
          </a:ln>
        </p:spPr>
        <p:txBody>
          <a:bodyPr anchorCtr="0" anchor="ctr" bIns="91425" lIns="91425" spcFirstLastPara="1" rIns="91425" wrap="square" tIns="91425">
            <a:noAutofit/>
          </a:bodyPr>
          <a:lstStyle/>
          <a:p>
            <a:pPr indent="0" lvl="0" marL="35999" rtl="0" algn="l">
              <a:spcBef>
                <a:spcPts val="0"/>
              </a:spcBef>
              <a:spcAft>
                <a:spcPts val="0"/>
              </a:spcAft>
              <a:buNone/>
            </a:pPr>
            <a:r>
              <a:rPr lang="fr" sz="2400">
                <a:solidFill>
                  <a:srgbClr val="FCFCFC"/>
                </a:solidFill>
                <a:latin typeface="Montserrat Black"/>
                <a:ea typeface="Montserrat Black"/>
                <a:cs typeface="Montserrat Black"/>
                <a:sym typeface="Montserrat Black"/>
              </a:rPr>
              <a:t>LE PITCH</a:t>
            </a:r>
            <a:endParaRPr sz="2400">
              <a:solidFill>
                <a:srgbClr val="FCFCFC"/>
              </a:solidFill>
              <a:latin typeface="Montserrat Black"/>
              <a:ea typeface="Montserrat Black"/>
              <a:cs typeface="Montserrat Black"/>
              <a:sym typeface="Montserrat Black"/>
            </a:endParaRPr>
          </a:p>
        </p:txBody>
      </p:sp>
      <p:sp>
        <p:nvSpPr>
          <p:cNvPr id="214" name="Google Shape;214;p22"/>
          <p:cNvSpPr txBox="1"/>
          <p:nvPr/>
        </p:nvSpPr>
        <p:spPr>
          <a:xfrm>
            <a:off x="303252" y="2078200"/>
            <a:ext cx="2271900" cy="366600"/>
          </a:xfrm>
          <a:prstGeom prst="rect">
            <a:avLst/>
          </a:prstGeom>
          <a:solidFill>
            <a:srgbClr val="2D134B"/>
          </a:solidFill>
          <a:ln>
            <a:noFill/>
          </a:ln>
        </p:spPr>
        <p:txBody>
          <a:bodyPr anchorCtr="0" anchor="ctr" bIns="91425" lIns="91425" spcFirstLastPara="1" rIns="91425" wrap="square" tIns="91425">
            <a:noAutofit/>
          </a:bodyPr>
          <a:lstStyle/>
          <a:p>
            <a:pPr indent="0" lvl="0" marL="35999" rtl="0" algn="l">
              <a:spcBef>
                <a:spcPts val="0"/>
              </a:spcBef>
              <a:spcAft>
                <a:spcPts val="0"/>
              </a:spcAft>
              <a:buNone/>
            </a:pPr>
            <a:r>
              <a:rPr lang="fr">
                <a:solidFill>
                  <a:schemeClr val="lt1"/>
                </a:solidFill>
                <a:latin typeface="Montserrat ExtraBold"/>
                <a:ea typeface="Montserrat ExtraBold"/>
                <a:cs typeface="Montserrat ExtraBold"/>
                <a:sym typeface="Montserrat ExtraBold"/>
              </a:rPr>
              <a:t>Description</a:t>
            </a:r>
            <a:endParaRPr>
              <a:solidFill>
                <a:schemeClr val="lt1"/>
              </a:solidFill>
              <a:latin typeface="Montserrat ExtraBold"/>
              <a:ea typeface="Montserrat ExtraBold"/>
              <a:cs typeface="Montserrat ExtraBold"/>
              <a:sym typeface="Montserrat ExtraBold"/>
            </a:endParaRPr>
          </a:p>
        </p:txBody>
      </p:sp>
      <p:sp>
        <p:nvSpPr>
          <p:cNvPr id="215" name="Google Shape;215;p22"/>
          <p:cNvSpPr txBox="1"/>
          <p:nvPr/>
        </p:nvSpPr>
        <p:spPr>
          <a:xfrm>
            <a:off x="-2315443" y="2444804"/>
            <a:ext cx="2271900" cy="2678100"/>
          </a:xfrm>
          <a:prstGeom prst="rect">
            <a:avLst/>
          </a:prstGeom>
          <a:noFill/>
          <a:ln>
            <a:noFill/>
          </a:ln>
        </p:spPr>
        <p:txBody>
          <a:bodyPr anchorCtr="0" anchor="t" bIns="91425" lIns="91425" spcFirstLastPara="1" rIns="91425" wrap="square" tIns="91425">
            <a:spAutoFit/>
          </a:bodyPr>
          <a:lstStyle/>
          <a:p>
            <a:pPr indent="0" lvl="0" marL="35999" rtl="0" algn="l">
              <a:spcBef>
                <a:spcPts val="0"/>
              </a:spcBef>
              <a:spcAft>
                <a:spcPts val="0"/>
              </a:spcAft>
              <a:buNone/>
            </a:pPr>
            <a:r>
              <a:rPr b="1" lang="fr" sz="900">
                <a:solidFill>
                  <a:srgbClr val="2D134B"/>
                </a:solidFill>
                <a:latin typeface="Montserrat"/>
                <a:ea typeface="Montserrat"/>
                <a:cs typeface="Montserrat"/>
                <a:sym typeface="Montserrat"/>
              </a:rPr>
              <a:t>Une présentation succincte et percutante d'un projet, d'une idée, d'une structure ou d'un produit.</a:t>
            </a:r>
            <a:br>
              <a:rPr b="1" lang="fr" sz="900">
                <a:solidFill>
                  <a:srgbClr val="2D134B"/>
                </a:solidFill>
                <a:latin typeface="Montserrat"/>
                <a:ea typeface="Montserrat"/>
                <a:cs typeface="Montserrat"/>
                <a:sym typeface="Montserrat"/>
              </a:rPr>
            </a:br>
            <a:endParaRPr b="1" sz="900">
              <a:solidFill>
                <a:srgbClr val="2D134B"/>
              </a:solidFill>
              <a:latin typeface="Montserrat"/>
              <a:ea typeface="Montserrat"/>
              <a:cs typeface="Montserrat"/>
              <a:sym typeface="Montserrat"/>
            </a:endParaRPr>
          </a:p>
          <a:p>
            <a:pPr indent="0" lvl="0" marL="35999" rtl="0" algn="l">
              <a:spcBef>
                <a:spcPts val="0"/>
              </a:spcBef>
              <a:spcAft>
                <a:spcPts val="0"/>
              </a:spcAft>
              <a:buNone/>
            </a:pPr>
            <a:r>
              <a:rPr lang="fr" sz="900">
                <a:solidFill>
                  <a:srgbClr val="2D134B"/>
                </a:solidFill>
                <a:latin typeface="Montserrat"/>
                <a:ea typeface="Montserrat"/>
                <a:cs typeface="Montserrat"/>
                <a:sym typeface="Montserrat"/>
              </a:rPr>
              <a:t>Un pitch est limité dans le temps, </a:t>
            </a:r>
            <a:r>
              <a:rPr lang="fr" sz="900">
                <a:solidFill>
                  <a:srgbClr val="2D134B"/>
                </a:solidFill>
                <a:latin typeface="Montserrat"/>
                <a:ea typeface="Montserrat"/>
                <a:cs typeface="Montserrat"/>
                <a:sym typeface="Montserrat"/>
              </a:rPr>
              <a:t>généralement à quelques minutes. </a:t>
            </a:r>
            <a:r>
              <a:rPr lang="fr" sz="900">
                <a:solidFill>
                  <a:srgbClr val="2D134B"/>
                </a:solidFill>
                <a:latin typeface="Montserrat"/>
                <a:ea typeface="Montserrat"/>
                <a:cs typeface="Montserrat"/>
                <a:sym typeface="Montserrat"/>
              </a:rPr>
              <a:t>Il doit répondre aux questions essentielles telles que “Quel est le problème que nous résolvons ?”, “Quelle est notre solution ?”, “Quel est notre public cible ?”, “Comment déployons-nous cette solution ?”.  </a:t>
            </a:r>
            <a:endParaRPr sz="900">
              <a:solidFill>
                <a:srgbClr val="2D134B"/>
              </a:solidFill>
              <a:latin typeface="Montserrat"/>
              <a:ea typeface="Montserrat"/>
              <a:cs typeface="Montserrat"/>
              <a:sym typeface="Montserrat"/>
            </a:endParaRPr>
          </a:p>
          <a:p>
            <a:pPr indent="0" lvl="0" marL="35999" rtl="0" algn="l">
              <a:spcBef>
                <a:spcPts val="0"/>
              </a:spcBef>
              <a:spcAft>
                <a:spcPts val="0"/>
              </a:spcAft>
              <a:buNone/>
            </a:pPr>
            <a:r>
              <a:t/>
            </a:r>
            <a:endParaRPr sz="900">
              <a:solidFill>
                <a:srgbClr val="2D134B"/>
              </a:solidFill>
              <a:latin typeface="Montserrat"/>
              <a:ea typeface="Montserrat"/>
              <a:cs typeface="Montserrat"/>
              <a:sym typeface="Montserrat"/>
            </a:endParaRPr>
          </a:p>
          <a:p>
            <a:pPr indent="0" lvl="0" marL="35999" rtl="0" algn="l">
              <a:spcBef>
                <a:spcPts val="0"/>
              </a:spcBef>
              <a:spcAft>
                <a:spcPts val="0"/>
              </a:spcAft>
              <a:buNone/>
            </a:pPr>
            <a:r>
              <a:rPr lang="fr" sz="900">
                <a:solidFill>
                  <a:srgbClr val="2D134B"/>
                </a:solidFill>
                <a:latin typeface="Montserrat"/>
                <a:ea typeface="Montserrat"/>
                <a:cs typeface="Montserrat"/>
                <a:sym typeface="Montserrat"/>
              </a:rPr>
              <a:t>Les séries de plusieurs pitchs sur la même thématique sont particulièrement adaptées pour l’événementiel. </a:t>
            </a:r>
            <a:endParaRPr sz="900">
              <a:solidFill>
                <a:srgbClr val="2D134B"/>
              </a:solidFill>
              <a:latin typeface="Montserrat"/>
              <a:ea typeface="Montserrat"/>
              <a:cs typeface="Montserrat"/>
              <a:sym typeface="Montserrat"/>
            </a:endParaRPr>
          </a:p>
        </p:txBody>
      </p:sp>
      <p:sp>
        <p:nvSpPr>
          <p:cNvPr id="216" name="Google Shape;216;p22"/>
          <p:cNvSpPr txBox="1"/>
          <p:nvPr/>
        </p:nvSpPr>
        <p:spPr>
          <a:xfrm>
            <a:off x="2781575" y="2617675"/>
            <a:ext cx="1369800" cy="479400"/>
          </a:xfrm>
          <a:prstGeom prst="rect">
            <a:avLst/>
          </a:prstGeom>
          <a:solidFill>
            <a:srgbClr val="2D13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a:solidFill>
                  <a:schemeClr val="lt1"/>
                </a:solidFill>
                <a:latin typeface="Montserrat ExtraBold"/>
                <a:ea typeface="Montserrat ExtraBold"/>
                <a:cs typeface="Montserrat ExtraBold"/>
                <a:sym typeface="Montserrat ExtraBold"/>
              </a:rPr>
              <a:t>Ressources humaines</a:t>
            </a:r>
            <a:endParaRPr>
              <a:solidFill>
                <a:schemeClr val="lt1"/>
              </a:solidFill>
              <a:latin typeface="Montserrat ExtraBold"/>
              <a:ea typeface="Montserrat ExtraBold"/>
              <a:cs typeface="Montserrat ExtraBold"/>
              <a:sym typeface="Montserrat ExtraBold"/>
            </a:endParaRPr>
          </a:p>
        </p:txBody>
      </p:sp>
      <p:sp>
        <p:nvSpPr>
          <p:cNvPr id="217" name="Google Shape;217;p22"/>
          <p:cNvSpPr txBox="1"/>
          <p:nvPr/>
        </p:nvSpPr>
        <p:spPr>
          <a:xfrm>
            <a:off x="2704529" y="3097075"/>
            <a:ext cx="15696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900">
                <a:solidFill>
                  <a:srgbClr val="2D134B"/>
                </a:solidFill>
                <a:latin typeface="Montserrat Medium"/>
                <a:ea typeface="Montserrat Medium"/>
                <a:cs typeface="Montserrat Medium"/>
                <a:sym typeface="Montserrat Medium"/>
              </a:rPr>
              <a:t>Un représentant de la structure conceptrice du projet, du produit, de la solution. </a:t>
            </a:r>
            <a:endParaRPr sz="900">
              <a:solidFill>
                <a:srgbClr val="2D134B"/>
              </a:solidFill>
              <a:latin typeface="Montserrat Medium"/>
              <a:ea typeface="Montserrat Medium"/>
              <a:cs typeface="Montserrat Medium"/>
              <a:sym typeface="Montserrat Medium"/>
            </a:endParaRPr>
          </a:p>
        </p:txBody>
      </p:sp>
      <p:sp>
        <p:nvSpPr>
          <p:cNvPr id="218" name="Google Shape;218;p22"/>
          <p:cNvSpPr txBox="1"/>
          <p:nvPr/>
        </p:nvSpPr>
        <p:spPr>
          <a:xfrm>
            <a:off x="303250" y="924300"/>
            <a:ext cx="2271900" cy="992400"/>
          </a:xfrm>
          <a:prstGeom prst="rect">
            <a:avLst/>
          </a:prstGeom>
          <a:solidFill>
            <a:srgbClr val="5070F0"/>
          </a:solidFill>
          <a:ln>
            <a:noFill/>
          </a:ln>
        </p:spPr>
        <p:txBody>
          <a:bodyPr anchorCtr="0" anchor="ctr" bIns="91425" lIns="91425" spcFirstLastPara="1" rIns="91425" wrap="square" tIns="91425">
            <a:noAutofit/>
          </a:bodyPr>
          <a:lstStyle/>
          <a:p>
            <a:pPr indent="0" lvl="0" marL="35999" rtl="0" algn="l">
              <a:spcBef>
                <a:spcPts val="0"/>
              </a:spcBef>
              <a:spcAft>
                <a:spcPts val="0"/>
              </a:spcAft>
              <a:buNone/>
            </a:pPr>
            <a:r>
              <a:rPr lang="fr" sz="1300">
                <a:solidFill>
                  <a:schemeClr val="lt1"/>
                </a:solidFill>
                <a:latin typeface="Montserrat ExtraBold"/>
                <a:ea typeface="Montserrat ExtraBold"/>
                <a:cs typeface="Montserrat ExtraBold"/>
                <a:sym typeface="Montserrat ExtraBold"/>
              </a:rPr>
              <a:t>Outiller les professionnels mobilisés avec des exemples probants</a:t>
            </a:r>
            <a:endParaRPr sz="1300">
              <a:solidFill>
                <a:schemeClr val="lt1"/>
              </a:solidFill>
              <a:latin typeface="Montserrat ExtraBold"/>
              <a:ea typeface="Montserrat ExtraBold"/>
              <a:cs typeface="Montserrat ExtraBold"/>
              <a:sym typeface="Montserrat ExtraBold"/>
            </a:endParaRPr>
          </a:p>
        </p:txBody>
      </p:sp>
      <p:sp>
        <p:nvSpPr>
          <p:cNvPr id="219" name="Google Shape;219;p22"/>
          <p:cNvSpPr txBox="1"/>
          <p:nvPr/>
        </p:nvSpPr>
        <p:spPr>
          <a:xfrm>
            <a:off x="2780710" y="1038100"/>
            <a:ext cx="1369800" cy="290100"/>
          </a:xfrm>
          <a:prstGeom prst="rect">
            <a:avLst/>
          </a:prstGeom>
          <a:solidFill>
            <a:srgbClr val="2D13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1200">
                <a:solidFill>
                  <a:schemeClr val="lt1"/>
                </a:solidFill>
                <a:latin typeface="Montserrat ExtraBold"/>
                <a:ea typeface="Montserrat ExtraBold"/>
                <a:cs typeface="Montserrat ExtraBold"/>
                <a:sym typeface="Montserrat ExtraBold"/>
              </a:rPr>
              <a:t>Valorisation</a:t>
            </a:r>
            <a:endParaRPr sz="1200">
              <a:solidFill>
                <a:schemeClr val="lt1"/>
              </a:solidFill>
              <a:latin typeface="Montserrat ExtraBold"/>
              <a:ea typeface="Montserrat ExtraBold"/>
              <a:cs typeface="Montserrat ExtraBold"/>
              <a:sym typeface="Montserrat ExtraBold"/>
            </a:endParaRPr>
          </a:p>
        </p:txBody>
      </p:sp>
      <p:sp>
        <p:nvSpPr>
          <p:cNvPr id="220" name="Google Shape;220;p22"/>
          <p:cNvSpPr txBox="1"/>
          <p:nvPr/>
        </p:nvSpPr>
        <p:spPr>
          <a:xfrm>
            <a:off x="2697730" y="1280575"/>
            <a:ext cx="15696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fr" sz="900">
                <a:solidFill>
                  <a:srgbClr val="2D134B"/>
                </a:solidFill>
                <a:latin typeface="Montserrat Medium"/>
                <a:ea typeface="Montserrat Medium"/>
                <a:cs typeface="Montserrat Medium"/>
                <a:sym typeface="Montserrat Medium"/>
              </a:rPr>
              <a:t>Une publication sur les réseaux sociaux avec une photo du pitch </a:t>
            </a:r>
            <a:br>
              <a:rPr lang="fr" sz="900">
                <a:solidFill>
                  <a:srgbClr val="2D134B"/>
                </a:solidFill>
                <a:latin typeface="Montserrat Medium"/>
                <a:ea typeface="Montserrat Medium"/>
                <a:cs typeface="Montserrat Medium"/>
                <a:sym typeface="Montserrat Medium"/>
              </a:rPr>
            </a:br>
            <a:r>
              <a:rPr lang="fr" sz="900">
                <a:solidFill>
                  <a:srgbClr val="2D134B"/>
                </a:solidFill>
                <a:latin typeface="Montserrat Medium"/>
                <a:ea typeface="Montserrat Medium"/>
                <a:cs typeface="Montserrat Medium"/>
                <a:sym typeface="Montserrat Medium"/>
              </a:rPr>
              <a:t>en mentionnant la structure invitée.</a:t>
            </a:r>
            <a:endParaRPr sz="900">
              <a:solidFill>
                <a:srgbClr val="2D134B"/>
              </a:solidFill>
              <a:latin typeface="Montserrat Medium"/>
              <a:ea typeface="Montserrat Medium"/>
              <a:cs typeface="Montserrat Medium"/>
              <a:sym typeface="Montserrat Medium"/>
            </a:endParaRPr>
          </a:p>
          <a:p>
            <a:pPr indent="0" lvl="0" marL="0" rtl="0" algn="l">
              <a:spcBef>
                <a:spcPts val="0"/>
              </a:spcBef>
              <a:spcAft>
                <a:spcPts val="0"/>
              </a:spcAft>
              <a:buNone/>
            </a:pPr>
            <a:r>
              <a:t/>
            </a:r>
            <a:endParaRPr sz="900">
              <a:solidFill>
                <a:srgbClr val="2D134B"/>
              </a:solidFill>
              <a:latin typeface="Montserrat Medium"/>
              <a:ea typeface="Montserrat Medium"/>
              <a:cs typeface="Montserrat Medium"/>
              <a:sym typeface="Montserrat Medium"/>
            </a:endParaRPr>
          </a:p>
        </p:txBody>
      </p:sp>
      <p:pic>
        <p:nvPicPr>
          <p:cNvPr id="221" name="Google Shape;221;p22"/>
          <p:cNvPicPr preferRelativeResize="0"/>
          <p:nvPr/>
        </p:nvPicPr>
        <p:blipFill>
          <a:blip r:embed="rId3">
            <a:alphaModFix/>
          </a:blip>
          <a:stretch>
            <a:fillRect/>
          </a:stretch>
        </p:blipFill>
        <p:spPr>
          <a:xfrm rot="607504">
            <a:off x="3865756" y="262254"/>
            <a:ext cx="448725" cy="447496"/>
          </a:xfrm>
          <a:prstGeom prst="rect">
            <a:avLst/>
          </a:prstGeom>
          <a:noFill/>
          <a:ln>
            <a:noFill/>
          </a:ln>
        </p:spPr>
      </p:pic>
      <p:sp>
        <p:nvSpPr>
          <p:cNvPr id="222" name="Google Shape;222;p22"/>
          <p:cNvSpPr txBox="1"/>
          <p:nvPr/>
        </p:nvSpPr>
        <p:spPr>
          <a:xfrm>
            <a:off x="304882" y="2444804"/>
            <a:ext cx="2271900" cy="240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900">
                <a:solidFill>
                  <a:srgbClr val="2D134B"/>
                </a:solidFill>
                <a:latin typeface="Montserrat"/>
                <a:ea typeface="Montserrat"/>
                <a:cs typeface="Montserrat"/>
                <a:sym typeface="Montserrat"/>
              </a:rPr>
              <a:t>Une présentation succincte et percutante d'un projet, d'une idée, d'une structure ou d'un produit.</a:t>
            </a:r>
            <a:br>
              <a:rPr b="1" lang="fr" sz="900">
                <a:solidFill>
                  <a:srgbClr val="2D134B"/>
                </a:solidFill>
                <a:latin typeface="Montserrat"/>
                <a:ea typeface="Montserrat"/>
                <a:cs typeface="Montserrat"/>
                <a:sym typeface="Montserrat"/>
              </a:rPr>
            </a:br>
            <a:endParaRPr b="1" sz="900">
              <a:solidFill>
                <a:srgbClr val="2D134B"/>
              </a:solidFill>
              <a:latin typeface="Montserrat"/>
              <a:ea typeface="Montserrat"/>
              <a:cs typeface="Montserrat"/>
              <a:sym typeface="Montserrat"/>
            </a:endParaRPr>
          </a:p>
          <a:p>
            <a:pPr indent="0" lvl="0" marL="0" rtl="0" algn="l">
              <a:spcBef>
                <a:spcPts val="0"/>
              </a:spcBef>
              <a:spcAft>
                <a:spcPts val="0"/>
              </a:spcAft>
              <a:buNone/>
            </a:pPr>
            <a:r>
              <a:rPr lang="fr" sz="900">
                <a:solidFill>
                  <a:srgbClr val="2D134B"/>
                </a:solidFill>
                <a:latin typeface="Montserrat"/>
                <a:ea typeface="Montserrat"/>
                <a:cs typeface="Montserrat"/>
                <a:sym typeface="Montserrat"/>
              </a:rPr>
              <a:t>L’objectif est de donner des exemples et des situations concrètes aux professionnels pour les outiller.</a:t>
            </a:r>
            <a:endParaRPr sz="900">
              <a:solidFill>
                <a:srgbClr val="2D134B"/>
              </a:solidFill>
              <a:latin typeface="Montserrat"/>
              <a:ea typeface="Montserrat"/>
              <a:cs typeface="Montserrat"/>
              <a:sym typeface="Montserrat"/>
            </a:endParaRPr>
          </a:p>
          <a:p>
            <a:pPr indent="0" lvl="0" marL="35999" rtl="0" algn="l">
              <a:spcBef>
                <a:spcPts val="0"/>
              </a:spcBef>
              <a:spcAft>
                <a:spcPts val="0"/>
              </a:spcAft>
              <a:buNone/>
            </a:pPr>
            <a:r>
              <a:t/>
            </a:r>
            <a:endParaRPr sz="900">
              <a:solidFill>
                <a:srgbClr val="2D134B"/>
              </a:solidFill>
              <a:latin typeface="Montserrat"/>
              <a:ea typeface="Montserrat"/>
              <a:cs typeface="Montserrat"/>
              <a:sym typeface="Montserrat"/>
            </a:endParaRPr>
          </a:p>
          <a:p>
            <a:pPr indent="0" lvl="0" marL="0" rtl="0" algn="l">
              <a:spcBef>
                <a:spcPts val="0"/>
              </a:spcBef>
              <a:spcAft>
                <a:spcPts val="0"/>
              </a:spcAft>
              <a:buNone/>
            </a:pPr>
            <a:r>
              <a:rPr lang="fr" sz="900">
                <a:solidFill>
                  <a:srgbClr val="2D134B"/>
                </a:solidFill>
                <a:latin typeface="Montserrat"/>
                <a:ea typeface="Montserrat"/>
                <a:cs typeface="Montserrat"/>
                <a:sym typeface="Montserrat"/>
              </a:rPr>
              <a:t>Un pitch est limité à quelques minutes, et couvre ces points essentiels : problème, solution, public cible, déploiement. Pour l’évènementiel, des séries de pitchs sur la même thématique fonctionnent particulièrement bien.</a:t>
            </a:r>
            <a:endParaRPr sz="900">
              <a:solidFill>
                <a:srgbClr val="2D134B"/>
              </a:solidFill>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23"/>
          <p:cNvSpPr/>
          <p:nvPr/>
        </p:nvSpPr>
        <p:spPr>
          <a:xfrm>
            <a:off x="180000" y="180000"/>
            <a:ext cx="8784000" cy="4783800"/>
          </a:xfrm>
          <a:prstGeom prst="rect">
            <a:avLst/>
          </a:prstGeom>
          <a:noFill/>
          <a:ln cap="flat" cmpd="sng" w="19050">
            <a:solidFill>
              <a:srgbClr val="5070F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8" name="Google Shape;228;p23"/>
          <p:cNvSpPr txBox="1"/>
          <p:nvPr/>
        </p:nvSpPr>
        <p:spPr>
          <a:xfrm>
            <a:off x="180000" y="791949"/>
            <a:ext cx="2694600" cy="673800"/>
          </a:xfrm>
          <a:prstGeom prst="rect">
            <a:avLst/>
          </a:prstGeom>
          <a:solidFill>
            <a:srgbClr val="5070F0"/>
          </a:solidFill>
          <a:ln cap="flat" cmpd="sng" w="9525">
            <a:solidFill>
              <a:srgbClr val="5070F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sz="2200">
                <a:solidFill>
                  <a:srgbClr val="FCFCFC"/>
                </a:solidFill>
                <a:latin typeface="Montserrat Black"/>
                <a:ea typeface="Montserrat Black"/>
                <a:cs typeface="Montserrat Black"/>
                <a:sym typeface="Montserrat Black"/>
              </a:rPr>
              <a:t>Mon objectif :</a:t>
            </a:r>
            <a:endParaRPr sz="2200">
              <a:solidFill>
                <a:srgbClr val="FCFCFC"/>
              </a:solidFill>
              <a:latin typeface="Montserrat Black"/>
              <a:ea typeface="Montserrat Black"/>
              <a:cs typeface="Montserrat Black"/>
              <a:sym typeface="Montserrat Black"/>
            </a:endParaRPr>
          </a:p>
        </p:txBody>
      </p:sp>
      <p:sp>
        <p:nvSpPr>
          <p:cNvPr id="229" name="Google Shape;229;p23"/>
          <p:cNvSpPr txBox="1"/>
          <p:nvPr/>
        </p:nvSpPr>
        <p:spPr>
          <a:xfrm>
            <a:off x="2874600" y="791949"/>
            <a:ext cx="6089400" cy="673800"/>
          </a:xfrm>
          <a:prstGeom prst="rect">
            <a:avLst/>
          </a:prstGeom>
          <a:noFill/>
          <a:ln cap="flat" cmpd="sng" w="9525">
            <a:solidFill>
              <a:srgbClr val="5070F0"/>
            </a:solidFill>
            <a:prstDash val="solid"/>
            <a:round/>
            <a:headEnd len="sm" w="sm" type="none"/>
            <a:tailEnd len="sm" w="sm" type="none"/>
          </a:ln>
        </p:spPr>
        <p:txBody>
          <a:bodyPr anchorCtr="0" anchor="ctr" bIns="91425" lIns="91425" spcFirstLastPara="1" rIns="91425" wrap="square" tIns="91425">
            <a:noAutofit/>
          </a:bodyPr>
          <a:lstStyle/>
          <a:p>
            <a:pPr indent="0" lvl="0" marL="72000" rtl="0" algn="l">
              <a:spcBef>
                <a:spcPts val="0"/>
              </a:spcBef>
              <a:spcAft>
                <a:spcPts val="0"/>
              </a:spcAft>
              <a:buNone/>
            </a:pPr>
            <a:r>
              <a:rPr b="1" lang="fr">
                <a:solidFill>
                  <a:srgbClr val="5070F0"/>
                </a:solidFill>
                <a:latin typeface="Montserrat"/>
                <a:ea typeface="Montserrat"/>
                <a:cs typeface="Montserrat"/>
                <a:sym typeface="Montserrat"/>
              </a:rPr>
              <a:t>Créer les conditions de l’action entre acteurs de l’inclusion numérique, leur permettre de se mettre au travail.</a:t>
            </a:r>
            <a:endParaRPr b="1">
              <a:solidFill>
                <a:srgbClr val="5070F0"/>
              </a:solidFill>
              <a:latin typeface="Montserrat"/>
              <a:ea typeface="Montserrat"/>
              <a:cs typeface="Montserrat"/>
              <a:sym typeface="Montserrat"/>
            </a:endParaRPr>
          </a:p>
        </p:txBody>
      </p:sp>
      <p:sp>
        <p:nvSpPr>
          <p:cNvPr id="230" name="Google Shape;230;p23"/>
          <p:cNvSpPr txBox="1"/>
          <p:nvPr/>
        </p:nvSpPr>
        <p:spPr>
          <a:xfrm>
            <a:off x="180000" y="180000"/>
            <a:ext cx="8784000" cy="612000"/>
          </a:xfrm>
          <a:prstGeom prst="rect">
            <a:avLst/>
          </a:prstGeom>
          <a:solidFill>
            <a:srgbClr val="2D134B"/>
          </a:solidFill>
          <a:ln cap="flat" cmpd="sng" w="9525">
            <a:solidFill>
              <a:srgbClr val="2D134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sz="2400">
                <a:solidFill>
                  <a:srgbClr val="FCFCFC"/>
                </a:solidFill>
                <a:latin typeface="Montserrat Black"/>
                <a:ea typeface="Montserrat Black"/>
                <a:cs typeface="Montserrat Black"/>
                <a:sym typeface="Montserrat Black"/>
              </a:rPr>
              <a:t>Niveau 2</a:t>
            </a:r>
            <a:endParaRPr sz="2400">
              <a:solidFill>
                <a:srgbClr val="FCFCFC"/>
              </a:solidFill>
              <a:latin typeface="Montserrat Black"/>
              <a:ea typeface="Montserrat Black"/>
              <a:cs typeface="Montserrat Black"/>
              <a:sym typeface="Montserrat Black"/>
            </a:endParaRPr>
          </a:p>
        </p:txBody>
      </p:sp>
      <p:pic>
        <p:nvPicPr>
          <p:cNvPr id="231" name="Google Shape;231;p23"/>
          <p:cNvPicPr preferRelativeResize="0"/>
          <p:nvPr/>
        </p:nvPicPr>
        <p:blipFill>
          <a:blip r:embed="rId3">
            <a:alphaModFix/>
          </a:blip>
          <a:stretch>
            <a:fillRect/>
          </a:stretch>
        </p:blipFill>
        <p:spPr>
          <a:xfrm rot="607504">
            <a:off x="8434756" y="262254"/>
            <a:ext cx="448725" cy="447496"/>
          </a:xfrm>
          <a:prstGeom prst="rect">
            <a:avLst/>
          </a:prstGeom>
          <a:noFill/>
          <a:ln>
            <a:noFill/>
          </a:ln>
        </p:spPr>
      </p:pic>
      <p:sp>
        <p:nvSpPr>
          <p:cNvPr id="232" name="Google Shape;232;p23"/>
          <p:cNvSpPr txBox="1"/>
          <p:nvPr/>
        </p:nvSpPr>
        <p:spPr>
          <a:xfrm>
            <a:off x="180000" y="1565900"/>
            <a:ext cx="5253300" cy="673800"/>
          </a:xfrm>
          <a:prstGeom prst="rect">
            <a:avLst/>
          </a:prstGeom>
          <a:noFill/>
          <a:ln>
            <a:noFill/>
          </a:ln>
        </p:spPr>
        <p:txBody>
          <a:bodyPr anchorCtr="0" anchor="ctr" bIns="91425" lIns="91425" spcFirstLastPara="1" rIns="91425" wrap="square" tIns="91425">
            <a:noAutofit/>
          </a:bodyPr>
          <a:lstStyle/>
          <a:p>
            <a:pPr indent="0" lvl="0" marL="216000" rtl="0" algn="l">
              <a:spcBef>
                <a:spcPts val="0"/>
              </a:spcBef>
              <a:spcAft>
                <a:spcPts val="0"/>
              </a:spcAft>
              <a:buNone/>
            </a:pPr>
            <a:r>
              <a:rPr lang="fr" sz="1800">
                <a:solidFill>
                  <a:srgbClr val="2D134B"/>
                </a:solidFill>
                <a:latin typeface="Montserrat Black"/>
                <a:ea typeface="Montserrat Black"/>
                <a:cs typeface="Montserrat Black"/>
                <a:sym typeface="Montserrat Black"/>
              </a:rPr>
              <a:t>Les formats à privilégier :</a:t>
            </a:r>
            <a:endParaRPr sz="1800">
              <a:solidFill>
                <a:srgbClr val="2D134B"/>
              </a:solidFill>
              <a:latin typeface="Montserrat Black"/>
              <a:ea typeface="Montserrat Black"/>
              <a:cs typeface="Montserrat Black"/>
              <a:sym typeface="Montserrat Black"/>
            </a:endParaRPr>
          </a:p>
        </p:txBody>
      </p:sp>
      <p:grpSp>
        <p:nvGrpSpPr>
          <p:cNvPr id="233" name="Google Shape;233;p23"/>
          <p:cNvGrpSpPr/>
          <p:nvPr/>
        </p:nvGrpSpPr>
        <p:grpSpPr>
          <a:xfrm>
            <a:off x="4716669" y="2556025"/>
            <a:ext cx="3066012" cy="786000"/>
            <a:chOff x="4249975" y="2442550"/>
            <a:chExt cx="3066012" cy="786000"/>
          </a:xfrm>
        </p:grpSpPr>
        <p:sp>
          <p:nvSpPr>
            <p:cNvPr id="234" name="Google Shape;234;p23"/>
            <p:cNvSpPr txBox="1"/>
            <p:nvPr/>
          </p:nvSpPr>
          <p:spPr>
            <a:xfrm>
              <a:off x="5035987" y="2442550"/>
              <a:ext cx="2280000" cy="786000"/>
            </a:xfrm>
            <a:prstGeom prst="rect">
              <a:avLst/>
            </a:prstGeom>
            <a:noFill/>
            <a:ln cap="flat" cmpd="sng" w="9525">
              <a:solidFill>
                <a:srgbClr val="2D134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sz="1800">
                  <a:solidFill>
                    <a:srgbClr val="2D134B"/>
                  </a:solidFill>
                  <a:latin typeface="Montserrat Black"/>
                  <a:ea typeface="Montserrat Black"/>
                  <a:cs typeface="Montserrat Black"/>
                  <a:sym typeface="Montserrat Black"/>
                </a:rPr>
                <a:t>DÉMO</a:t>
              </a:r>
              <a:endParaRPr sz="1800">
                <a:solidFill>
                  <a:srgbClr val="2D134B"/>
                </a:solidFill>
                <a:latin typeface="Montserrat Black"/>
                <a:ea typeface="Montserrat Black"/>
                <a:cs typeface="Montserrat Black"/>
                <a:sym typeface="Montserrat Black"/>
              </a:endParaRPr>
            </a:p>
          </p:txBody>
        </p:sp>
        <p:sp>
          <p:nvSpPr>
            <p:cNvPr id="235" name="Google Shape;235;p23"/>
            <p:cNvSpPr/>
            <p:nvPr/>
          </p:nvSpPr>
          <p:spPr>
            <a:xfrm>
              <a:off x="4249975" y="2442550"/>
              <a:ext cx="786000" cy="786000"/>
            </a:xfrm>
            <a:prstGeom prst="rect">
              <a:avLst/>
            </a:prstGeom>
            <a:solidFill>
              <a:srgbClr val="2D134B"/>
            </a:solidFill>
            <a:ln cap="flat" cmpd="sng" w="9525">
              <a:solidFill>
                <a:srgbClr val="2D134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sz="3000">
                  <a:solidFill>
                    <a:srgbClr val="FCFCFC"/>
                  </a:solidFill>
                  <a:latin typeface="Montserrat Black"/>
                  <a:ea typeface="Montserrat Black"/>
                  <a:cs typeface="Montserrat Black"/>
                  <a:sym typeface="Montserrat Black"/>
                </a:rPr>
                <a:t>3</a:t>
              </a:r>
              <a:endParaRPr sz="3000"/>
            </a:p>
          </p:txBody>
        </p:sp>
      </p:grpSp>
      <p:grpSp>
        <p:nvGrpSpPr>
          <p:cNvPr id="236" name="Google Shape;236;p23"/>
          <p:cNvGrpSpPr/>
          <p:nvPr/>
        </p:nvGrpSpPr>
        <p:grpSpPr>
          <a:xfrm>
            <a:off x="1361319" y="2556025"/>
            <a:ext cx="3066012" cy="786000"/>
            <a:chOff x="4249975" y="2442550"/>
            <a:chExt cx="3066012" cy="786000"/>
          </a:xfrm>
        </p:grpSpPr>
        <p:sp>
          <p:nvSpPr>
            <p:cNvPr id="237" name="Google Shape;237;p23"/>
            <p:cNvSpPr txBox="1"/>
            <p:nvPr/>
          </p:nvSpPr>
          <p:spPr>
            <a:xfrm>
              <a:off x="5035987" y="2442550"/>
              <a:ext cx="2280000" cy="786000"/>
            </a:xfrm>
            <a:prstGeom prst="rect">
              <a:avLst/>
            </a:prstGeom>
            <a:noFill/>
            <a:ln cap="flat" cmpd="sng" w="9525">
              <a:solidFill>
                <a:srgbClr val="2D134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sz="1800">
                  <a:solidFill>
                    <a:srgbClr val="2D134B"/>
                  </a:solidFill>
                  <a:latin typeface="Montserrat Black"/>
                  <a:ea typeface="Montserrat Black"/>
                  <a:cs typeface="Montserrat Black"/>
                  <a:sym typeface="Montserrat Black"/>
                </a:rPr>
                <a:t>ATELIER DE TRAVAIL</a:t>
              </a:r>
              <a:endParaRPr sz="1800">
                <a:solidFill>
                  <a:srgbClr val="2D134B"/>
                </a:solidFill>
                <a:latin typeface="Montserrat Black"/>
                <a:ea typeface="Montserrat Black"/>
                <a:cs typeface="Montserrat Black"/>
                <a:sym typeface="Montserrat Black"/>
              </a:endParaRPr>
            </a:p>
          </p:txBody>
        </p:sp>
        <p:sp>
          <p:nvSpPr>
            <p:cNvPr id="238" name="Google Shape;238;p23"/>
            <p:cNvSpPr/>
            <p:nvPr/>
          </p:nvSpPr>
          <p:spPr>
            <a:xfrm>
              <a:off x="4249975" y="2442550"/>
              <a:ext cx="786000" cy="786000"/>
            </a:xfrm>
            <a:prstGeom prst="rect">
              <a:avLst/>
            </a:prstGeom>
            <a:solidFill>
              <a:srgbClr val="2D134B"/>
            </a:solidFill>
            <a:ln cap="flat" cmpd="sng" w="9525">
              <a:solidFill>
                <a:srgbClr val="2D134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sz="3000">
                  <a:solidFill>
                    <a:srgbClr val="FCFCFC"/>
                  </a:solidFill>
                  <a:latin typeface="Montserrat Black"/>
                  <a:ea typeface="Montserrat Black"/>
                  <a:cs typeface="Montserrat Black"/>
                  <a:sym typeface="Montserrat Black"/>
                </a:rPr>
                <a:t>1</a:t>
              </a:r>
              <a:endParaRPr sz="3000"/>
            </a:p>
          </p:txBody>
        </p:sp>
      </p:grpSp>
      <p:grpSp>
        <p:nvGrpSpPr>
          <p:cNvPr id="239" name="Google Shape;239;p23"/>
          <p:cNvGrpSpPr/>
          <p:nvPr/>
        </p:nvGrpSpPr>
        <p:grpSpPr>
          <a:xfrm>
            <a:off x="1361319" y="3596225"/>
            <a:ext cx="3066012" cy="786000"/>
            <a:chOff x="4249975" y="2442550"/>
            <a:chExt cx="3066012" cy="786000"/>
          </a:xfrm>
        </p:grpSpPr>
        <p:sp>
          <p:nvSpPr>
            <p:cNvPr id="240" name="Google Shape;240;p23"/>
            <p:cNvSpPr txBox="1"/>
            <p:nvPr/>
          </p:nvSpPr>
          <p:spPr>
            <a:xfrm>
              <a:off x="5035987" y="2442550"/>
              <a:ext cx="2280000" cy="786000"/>
            </a:xfrm>
            <a:prstGeom prst="rect">
              <a:avLst/>
            </a:prstGeom>
            <a:noFill/>
            <a:ln cap="flat" cmpd="sng" w="9525">
              <a:solidFill>
                <a:srgbClr val="2D134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sz="1800">
                  <a:solidFill>
                    <a:srgbClr val="2D134B"/>
                  </a:solidFill>
                  <a:latin typeface="Montserrat Black"/>
                  <a:ea typeface="Montserrat Black"/>
                  <a:cs typeface="Montserrat Black"/>
                  <a:sym typeface="Montserrat Black"/>
                </a:rPr>
                <a:t>MASTERCLASS</a:t>
              </a:r>
              <a:endParaRPr sz="1800">
                <a:solidFill>
                  <a:srgbClr val="2D134B"/>
                </a:solidFill>
                <a:latin typeface="Montserrat Black"/>
                <a:ea typeface="Montserrat Black"/>
                <a:cs typeface="Montserrat Black"/>
                <a:sym typeface="Montserrat Black"/>
              </a:endParaRPr>
            </a:p>
          </p:txBody>
        </p:sp>
        <p:sp>
          <p:nvSpPr>
            <p:cNvPr id="241" name="Google Shape;241;p23"/>
            <p:cNvSpPr/>
            <p:nvPr/>
          </p:nvSpPr>
          <p:spPr>
            <a:xfrm>
              <a:off x="4249975" y="2442550"/>
              <a:ext cx="786000" cy="786000"/>
            </a:xfrm>
            <a:prstGeom prst="rect">
              <a:avLst/>
            </a:prstGeom>
            <a:solidFill>
              <a:srgbClr val="2D134B"/>
            </a:solidFill>
            <a:ln cap="flat" cmpd="sng" w="9525">
              <a:solidFill>
                <a:srgbClr val="2D134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sz="3000">
                  <a:solidFill>
                    <a:srgbClr val="FCFCFC"/>
                  </a:solidFill>
                  <a:latin typeface="Montserrat Black"/>
                  <a:ea typeface="Montserrat Black"/>
                  <a:cs typeface="Montserrat Black"/>
                  <a:sym typeface="Montserrat Black"/>
                </a:rPr>
                <a:t>2</a:t>
              </a:r>
              <a:endParaRPr sz="3000"/>
            </a:p>
          </p:txBody>
        </p:sp>
      </p:grpSp>
      <p:grpSp>
        <p:nvGrpSpPr>
          <p:cNvPr id="242" name="Google Shape;242;p23"/>
          <p:cNvGrpSpPr/>
          <p:nvPr/>
        </p:nvGrpSpPr>
        <p:grpSpPr>
          <a:xfrm>
            <a:off x="4716669" y="3596225"/>
            <a:ext cx="3066012" cy="786000"/>
            <a:chOff x="4249975" y="2442550"/>
            <a:chExt cx="3066012" cy="786000"/>
          </a:xfrm>
        </p:grpSpPr>
        <p:sp>
          <p:nvSpPr>
            <p:cNvPr id="243" name="Google Shape;243;p23"/>
            <p:cNvSpPr txBox="1"/>
            <p:nvPr/>
          </p:nvSpPr>
          <p:spPr>
            <a:xfrm>
              <a:off x="5035987" y="2442550"/>
              <a:ext cx="2280000" cy="786000"/>
            </a:xfrm>
            <a:prstGeom prst="rect">
              <a:avLst/>
            </a:prstGeom>
            <a:noFill/>
            <a:ln cap="flat" cmpd="sng" w="9525">
              <a:solidFill>
                <a:srgbClr val="2D134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sz="1800">
                  <a:solidFill>
                    <a:srgbClr val="2D134B"/>
                  </a:solidFill>
                  <a:latin typeface="Montserrat Black"/>
                  <a:ea typeface="Montserrat Black"/>
                  <a:cs typeface="Montserrat Black"/>
                  <a:sym typeface="Montserrat Black"/>
                </a:rPr>
                <a:t>RETEX</a:t>
              </a:r>
              <a:endParaRPr sz="1800">
                <a:solidFill>
                  <a:srgbClr val="2D134B"/>
                </a:solidFill>
                <a:latin typeface="Montserrat Black"/>
                <a:ea typeface="Montserrat Black"/>
                <a:cs typeface="Montserrat Black"/>
                <a:sym typeface="Montserrat Black"/>
              </a:endParaRPr>
            </a:p>
          </p:txBody>
        </p:sp>
        <p:sp>
          <p:nvSpPr>
            <p:cNvPr id="244" name="Google Shape;244;p23"/>
            <p:cNvSpPr/>
            <p:nvPr/>
          </p:nvSpPr>
          <p:spPr>
            <a:xfrm>
              <a:off x="4249975" y="2442550"/>
              <a:ext cx="786000" cy="786000"/>
            </a:xfrm>
            <a:prstGeom prst="rect">
              <a:avLst/>
            </a:prstGeom>
            <a:solidFill>
              <a:srgbClr val="2D134B"/>
            </a:solidFill>
            <a:ln cap="flat" cmpd="sng" w="9525">
              <a:solidFill>
                <a:srgbClr val="2D134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sz="3000">
                  <a:solidFill>
                    <a:srgbClr val="FCFCFC"/>
                  </a:solidFill>
                  <a:latin typeface="Montserrat Black"/>
                  <a:ea typeface="Montserrat Black"/>
                  <a:cs typeface="Montserrat Black"/>
                  <a:sym typeface="Montserrat Black"/>
                </a:rPr>
                <a:t>4</a:t>
              </a:r>
              <a:endParaRPr sz="3000"/>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24"/>
          <p:cNvSpPr/>
          <p:nvPr/>
        </p:nvSpPr>
        <p:spPr>
          <a:xfrm>
            <a:off x="180000" y="180000"/>
            <a:ext cx="4215000" cy="4783800"/>
          </a:xfrm>
          <a:prstGeom prst="rect">
            <a:avLst/>
          </a:prstGeom>
          <a:noFill/>
          <a:ln cap="flat" cmpd="sng" w="19050">
            <a:solidFill>
              <a:srgbClr val="5070F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0" name="Google Shape;250;p24"/>
          <p:cNvSpPr/>
          <p:nvPr/>
        </p:nvSpPr>
        <p:spPr>
          <a:xfrm>
            <a:off x="306375" y="2078200"/>
            <a:ext cx="2268900" cy="2752200"/>
          </a:xfrm>
          <a:prstGeom prst="rect">
            <a:avLst/>
          </a:prstGeom>
          <a:noFill/>
          <a:ln cap="flat" cmpd="sng" w="9525">
            <a:solidFill>
              <a:srgbClr val="2D134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1" name="Google Shape;251;p24"/>
          <p:cNvSpPr/>
          <p:nvPr/>
        </p:nvSpPr>
        <p:spPr>
          <a:xfrm>
            <a:off x="2682575" y="924300"/>
            <a:ext cx="1583100" cy="3917700"/>
          </a:xfrm>
          <a:prstGeom prst="rect">
            <a:avLst/>
          </a:prstGeom>
          <a:solidFill>
            <a:srgbClr val="E9EDFD"/>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24"/>
          <p:cNvSpPr txBox="1"/>
          <p:nvPr/>
        </p:nvSpPr>
        <p:spPr>
          <a:xfrm>
            <a:off x="180000" y="180000"/>
            <a:ext cx="4215000" cy="612000"/>
          </a:xfrm>
          <a:prstGeom prst="rect">
            <a:avLst/>
          </a:prstGeom>
          <a:solidFill>
            <a:srgbClr val="5070F0"/>
          </a:solidFill>
          <a:ln cap="flat" cmpd="sng" w="9525">
            <a:solidFill>
              <a:srgbClr val="5070F0"/>
            </a:solidFill>
            <a:prstDash val="solid"/>
            <a:round/>
            <a:headEnd len="sm" w="sm" type="none"/>
            <a:tailEnd len="sm" w="sm" type="none"/>
          </a:ln>
        </p:spPr>
        <p:txBody>
          <a:bodyPr anchorCtr="0" anchor="ctr" bIns="91425" lIns="91425" spcFirstLastPara="1" rIns="91425" wrap="square" tIns="91425">
            <a:noAutofit/>
          </a:bodyPr>
          <a:lstStyle/>
          <a:p>
            <a:pPr indent="0" lvl="0" marL="35999" rtl="0" algn="l">
              <a:spcBef>
                <a:spcPts val="0"/>
              </a:spcBef>
              <a:spcAft>
                <a:spcPts val="0"/>
              </a:spcAft>
              <a:buNone/>
            </a:pPr>
            <a:r>
              <a:rPr lang="fr" sz="2400">
                <a:solidFill>
                  <a:srgbClr val="FCFCFC"/>
                </a:solidFill>
                <a:latin typeface="Montserrat Black"/>
                <a:ea typeface="Montserrat Black"/>
                <a:cs typeface="Montserrat Black"/>
                <a:sym typeface="Montserrat Black"/>
              </a:rPr>
              <a:t>LA DÉMO</a:t>
            </a:r>
            <a:endParaRPr sz="2400">
              <a:solidFill>
                <a:srgbClr val="FCFCFC"/>
              </a:solidFill>
              <a:latin typeface="Montserrat Black"/>
              <a:ea typeface="Montserrat Black"/>
              <a:cs typeface="Montserrat Black"/>
              <a:sym typeface="Montserrat Black"/>
            </a:endParaRPr>
          </a:p>
        </p:txBody>
      </p:sp>
      <p:pic>
        <p:nvPicPr>
          <p:cNvPr id="253" name="Google Shape;253;p24"/>
          <p:cNvPicPr preferRelativeResize="0"/>
          <p:nvPr/>
        </p:nvPicPr>
        <p:blipFill>
          <a:blip r:embed="rId3">
            <a:alphaModFix/>
          </a:blip>
          <a:stretch>
            <a:fillRect/>
          </a:stretch>
        </p:blipFill>
        <p:spPr>
          <a:xfrm rot="607504">
            <a:off x="8434756" y="262254"/>
            <a:ext cx="448725" cy="447496"/>
          </a:xfrm>
          <a:prstGeom prst="rect">
            <a:avLst/>
          </a:prstGeom>
          <a:noFill/>
          <a:ln>
            <a:noFill/>
          </a:ln>
        </p:spPr>
      </p:pic>
      <p:sp>
        <p:nvSpPr>
          <p:cNvPr id="254" name="Google Shape;254;p24"/>
          <p:cNvSpPr txBox="1"/>
          <p:nvPr/>
        </p:nvSpPr>
        <p:spPr>
          <a:xfrm>
            <a:off x="303252" y="2078200"/>
            <a:ext cx="2271900" cy="366600"/>
          </a:xfrm>
          <a:prstGeom prst="rect">
            <a:avLst/>
          </a:prstGeom>
          <a:solidFill>
            <a:srgbClr val="2D134B"/>
          </a:solidFill>
          <a:ln>
            <a:noFill/>
          </a:ln>
        </p:spPr>
        <p:txBody>
          <a:bodyPr anchorCtr="0" anchor="ctr" bIns="91425" lIns="91425" spcFirstLastPara="1" rIns="91425" wrap="square" tIns="91425">
            <a:noAutofit/>
          </a:bodyPr>
          <a:lstStyle/>
          <a:p>
            <a:pPr indent="0" lvl="0" marL="35999" rtl="0" algn="l">
              <a:spcBef>
                <a:spcPts val="0"/>
              </a:spcBef>
              <a:spcAft>
                <a:spcPts val="0"/>
              </a:spcAft>
              <a:buNone/>
            </a:pPr>
            <a:r>
              <a:rPr lang="fr">
                <a:solidFill>
                  <a:schemeClr val="lt1"/>
                </a:solidFill>
                <a:latin typeface="Montserrat ExtraBold"/>
                <a:ea typeface="Montserrat ExtraBold"/>
                <a:cs typeface="Montserrat ExtraBold"/>
                <a:sym typeface="Montserrat ExtraBold"/>
              </a:rPr>
              <a:t>Description</a:t>
            </a:r>
            <a:endParaRPr>
              <a:solidFill>
                <a:schemeClr val="lt1"/>
              </a:solidFill>
              <a:latin typeface="Montserrat ExtraBold"/>
              <a:ea typeface="Montserrat ExtraBold"/>
              <a:cs typeface="Montserrat ExtraBold"/>
              <a:sym typeface="Montserrat ExtraBold"/>
            </a:endParaRPr>
          </a:p>
        </p:txBody>
      </p:sp>
      <p:sp>
        <p:nvSpPr>
          <p:cNvPr id="255" name="Google Shape;255;p24"/>
          <p:cNvSpPr txBox="1"/>
          <p:nvPr/>
        </p:nvSpPr>
        <p:spPr>
          <a:xfrm>
            <a:off x="306382" y="2444804"/>
            <a:ext cx="2271900" cy="2401200"/>
          </a:xfrm>
          <a:prstGeom prst="rect">
            <a:avLst/>
          </a:prstGeom>
          <a:noFill/>
          <a:ln>
            <a:noFill/>
          </a:ln>
        </p:spPr>
        <p:txBody>
          <a:bodyPr anchorCtr="0" anchor="t" bIns="91425" lIns="91425" spcFirstLastPara="1" rIns="91425" wrap="square" tIns="91425">
            <a:spAutoFit/>
          </a:bodyPr>
          <a:lstStyle/>
          <a:p>
            <a:pPr indent="0" lvl="0" marL="35999" rtl="0" algn="l">
              <a:spcBef>
                <a:spcPts val="0"/>
              </a:spcBef>
              <a:spcAft>
                <a:spcPts val="0"/>
              </a:spcAft>
              <a:buNone/>
            </a:pPr>
            <a:r>
              <a:rPr b="1" lang="fr" sz="900">
                <a:solidFill>
                  <a:srgbClr val="29235C"/>
                </a:solidFill>
                <a:latin typeface="Montserrat"/>
                <a:ea typeface="Montserrat"/>
                <a:cs typeface="Montserrat"/>
                <a:sym typeface="Montserrat"/>
              </a:rPr>
              <a:t>U</a:t>
            </a:r>
            <a:r>
              <a:rPr b="1" lang="fr" sz="900">
                <a:solidFill>
                  <a:srgbClr val="29235C"/>
                </a:solidFill>
                <a:latin typeface="Montserrat"/>
                <a:ea typeface="Montserrat"/>
                <a:cs typeface="Montserrat"/>
                <a:sym typeface="Montserrat"/>
              </a:rPr>
              <a:t>ne présentation en direct d'un dispositif, d’une ressource, d’une plateforme. </a:t>
            </a:r>
            <a:br>
              <a:rPr lang="fr" sz="900">
                <a:solidFill>
                  <a:srgbClr val="29235C"/>
                </a:solidFill>
                <a:latin typeface="Montserrat"/>
                <a:ea typeface="Montserrat"/>
                <a:cs typeface="Montserrat"/>
                <a:sym typeface="Montserrat"/>
              </a:rPr>
            </a:br>
            <a:br>
              <a:rPr lang="fr" sz="900">
                <a:solidFill>
                  <a:srgbClr val="29235C"/>
                </a:solidFill>
                <a:latin typeface="Montserrat"/>
                <a:ea typeface="Montserrat"/>
                <a:cs typeface="Montserrat"/>
                <a:sym typeface="Montserrat"/>
              </a:rPr>
            </a:br>
            <a:r>
              <a:rPr lang="fr" sz="900">
                <a:solidFill>
                  <a:srgbClr val="29235C"/>
                </a:solidFill>
                <a:latin typeface="Montserrat"/>
                <a:ea typeface="Montserrat"/>
                <a:cs typeface="Montserrat"/>
                <a:sym typeface="Montserrat"/>
              </a:rPr>
              <a:t>L'objectif principal est d'illustrer son utilisation pratique, et de démontrer ses avantages et son impact sur les publics concernés. </a:t>
            </a:r>
            <a:endParaRPr sz="900">
              <a:solidFill>
                <a:srgbClr val="29235C"/>
              </a:solidFill>
              <a:latin typeface="Montserrat"/>
              <a:ea typeface="Montserrat"/>
              <a:cs typeface="Montserrat"/>
              <a:sym typeface="Montserrat"/>
            </a:endParaRPr>
          </a:p>
          <a:p>
            <a:pPr indent="0" lvl="0" marL="35999" rtl="0" algn="l">
              <a:spcBef>
                <a:spcPts val="0"/>
              </a:spcBef>
              <a:spcAft>
                <a:spcPts val="0"/>
              </a:spcAft>
              <a:buNone/>
            </a:pPr>
            <a:r>
              <a:t/>
            </a:r>
            <a:endParaRPr sz="900">
              <a:solidFill>
                <a:srgbClr val="29235C"/>
              </a:solidFill>
              <a:latin typeface="Montserrat"/>
              <a:ea typeface="Montserrat"/>
              <a:cs typeface="Montserrat"/>
              <a:sym typeface="Montserrat"/>
            </a:endParaRPr>
          </a:p>
          <a:p>
            <a:pPr indent="0" lvl="0" marL="35999" rtl="0" algn="l">
              <a:spcBef>
                <a:spcPts val="0"/>
              </a:spcBef>
              <a:spcAft>
                <a:spcPts val="0"/>
              </a:spcAft>
              <a:buNone/>
            </a:pPr>
            <a:r>
              <a:rPr lang="fr" sz="900">
                <a:solidFill>
                  <a:srgbClr val="29235C"/>
                </a:solidFill>
                <a:latin typeface="Montserrat"/>
                <a:ea typeface="Montserrat"/>
                <a:cs typeface="Montserrat"/>
                <a:sym typeface="Montserrat"/>
              </a:rPr>
              <a:t>Il est intéressant de limiter le public à une vingtaine de personnes maximum pour rendre le format plus interactif, permettre aux professionnels intéressés de poser des questions et de tester l’outil présenté.  </a:t>
            </a:r>
            <a:endParaRPr sz="900">
              <a:solidFill>
                <a:srgbClr val="29235C"/>
              </a:solidFill>
              <a:latin typeface="Montserrat"/>
              <a:ea typeface="Montserrat"/>
              <a:cs typeface="Montserrat"/>
              <a:sym typeface="Montserrat"/>
            </a:endParaRPr>
          </a:p>
        </p:txBody>
      </p:sp>
      <p:sp>
        <p:nvSpPr>
          <p:cNvPr id="256" name="Google Shape;256;p24"/>
          <p:cNvSpPr txBox="1"/>
          <p:nvPr/>
        </p:nvSpPr>
        <p:spPr>
          <a:xfrm>
            <a:off x="2781575" y="2617675"/>
            <a:ext cx="1369800" cy="479400"/>
          </a:xfrm>
          <a:prstGeom prst="rect">
            <a:avLst/>
          </a:prstGeom>
          <a:solidFill>
            <a:srgbClr val="2D13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a:solidFill>
                  <a:schemeClr val="lt1"/>
                </a:solidFill>
                <a:latin typeface="Montserrat ExtraBold"/>
                <a:ea typeface="Montserrat ExtraBold"/>
                <a:cs typeface="Montserrat ExtraBold"/>
                <a:sym typeface="Montserrat ExtraBold"/>
              </a:rPr>
              <a:t>Ressources humaines</a:t>
            </a:r>
            <a:endParaRPr>
              <a:solidFill>
                <a:schemeClr val="lt1"/>
              </a:solidFill>
              <a:latin typeface="Montserrat ExtraBold"/>
              <a:ea typeface="Montserrat ExtraBold"/>
              <a:cs typeface="Montserrat ExtraBold"/>
              <a:sym typeface="Montserrat ExtraBold"/>
            </a:endParaRPr>
          </a:p>
        </p:txBody>
      </p:sp>
      <p:sp>
        <p:nvSpPr>
          <p:cNvPr id="257" name="Google Shape;257;p24"/>
          <p:cNvSpPr txBox="1"/>
          <p:nvPr/>
        </p:nvSpPr>
        <p:spPr>
          <a:xfrm>
            <a:off x="2704529" y="3097075"/>
            <a:ext cx="15696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900">
                <a:solidFill>
                  <a:srgbClr val="2D134B"/>
                </a:solidFill>
                <a:latin typeface="Montserrat Medium"/>
                <a:ea typeface="Montserrat Medium"/>
                <a:cs typeface="Montserrat Medium"/>
                <a:sym typeface="Montserrat Medium"/>
              </a:rPr>
              <a:t>Un représentant de la structure conceptrice du dispositif, de la ressource. </a:t>
            </a:r>
            <a:endParaRPr sz="900">
              <a:solidFill>
                <a:srgbClr val="2D134B"/>
              </a:solidFill>
              <a:latin typeface="Montserrat Medium"/>
              <a:ea typeface="Montserrat Medium"/>
              <a:cs typeface="Montserrat Medium"/>
              <a:sym typeface="Montserrat Medium"/>
            </a:endParaRPr>
          </a:p>
        </p:txBody>
      </p:sp>
      <p:sp>
        <p:nvSpPr>
          <p:cNvPr id="258" name="Google Shape;258;p24"/>
          <p:cNvSpPr txBox="1"/>
          <p:nvPr/>
        </p:nvSpPr>
        <p:spPr>
          <a:xfrm>
            <a:off x="303250" y="924300"/>
            <a:ext cx="2271900" cy="992400"/>
          </a:xfrm>
          <a:prstGeom prst="rect">
            <a:avLst/>
          </a:prstGeom>
          <a:solidFill>
            <a:srgbClr val="5070F0"/>
          </a:solidFill>
          <a:ln>
            <a:noFill/>
          </a:ln>
        </p:spPr>
        <p:txBody>
          <a:bodyPr anchorCtr="0" anchor="ctr" bIns="91425" lIns="91425" spcFirstLastPara="1" rIns="91425" wrap="square" tIns="91425">
            <a:noAutofit/>
          </a:bodyPr>
          <a:lstStyle/>
          <a:p>
            <a:pPr indent="0" lvl="0" marL="35999" rtl="0" algn="l">
              <a:spcBef>
                <a:spcPts val="0"/>
              </a:spcBef>
              <a:spcAft>
                <a:spcPts val="0"/>
              </a:spcAft>
              <a:buNone/>
            </a:pPr>
            <a:r>
              <a:rPr lang="fr" sz="1300">
                <a:solidFill>
                  <a:schemeClr val="lt1"/>
                </a:solidFill>
                <a:latin typeface="Montserrat ExtraBold"/>
                <a:ea typeface="Montserrat ExtraBold"/>
                <a:cs typeface="Montserrat ExtraBold"/>
                <a:sym typeface="Montserrat ExtraBold"/>
              </a:rPr>
              <a:t>Découvrir des ressources adaptées aux enjeux de l’inclusion numérique</a:t>
            </a:r>
            <a:endParaRPr sz="1300">
              <a:solidFill>
                <a:schemeClr val="lt1"/>
              </a:solidFill>
              <a:latin typeface="Montserrat ExtraBold"/>
              <a:ea typeface="Montserrat ExtraBold"/>
              <a:cs typeface="Montserrat ExtraBold"/>
              <a:sym typeface="Montserrat ExtraBold"/>
            </a:endParaRPr>
          </a:p>
        </p:txBody>
      </p:sp>
      <p:sp>
        <p:nvSpPr>
          <p:cNvPr id="259" name="Google Shape;259;p24"/>
          <p:cNvSpPr txBox="1"/>
          <p:nvPr/>
        </p:nvSpPr>
        <p:spPr>
          <a:xfrm>
            <a:off x="2780710" y="1038100"/>
            <a:ext cx="1369800" cy="290100"/>
          </a:xfrm>
          <a:prstGeom prst="rect">
            <a:avLst/>
          </a:prstGeom>
          <a:solidFill>
            <a:srgbClr val="2D13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1200">
                <a:solidFill>
                  <a:schemeClr val="lt1"/>
                </a:solidFill>
                <a:latin typeface="Montserrat ExtraBold"/>
                <a:ea typeface="Montserrat ExtraBold"/>
                <a:cs typeface="Montserrat ExtraBold"/>
                <a:sym typeface="Montserrat ExtraBold"/>
              </a:rPr>
              <a:t>Valorisation</a:t>
            </a:r>
            <a:endParaRPr sz="1200">
              <a:solidFill>
                <a:schemeClr val="lt1"/>
              </a:solidFill>
              <a:latin typeface="Montserrat ExtraBold"/>
              <a:ea typeface="Montserrat ExtraBold"/>
              <a:cs typeface="Montserrat ExtraBold"/>
              <a:sym typeface="Montserrat ExtraBold"/>
            </a:endParaRPr>
          </a:p>
        </p:txBody>
      </p:sp>
      <p:sp>
        <p:nvSpPr>
          <p:cNvPr id="260" name="Google Shape;260;p24"/>
          <p:cNvSpPr txBox="1"/>
          <p:nvPr/>
        </p:nvSpPr>
        <p:spPr>
          <a:xfrm>
            <a:off x="2697730" y="1280575"/>
            <a:ext cx="1569600" cy="87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900">
                <a:solidFill>
                  <a:srgbClr val="2D134B"/>
                </a:solidFill>
                <a:latin typeface="Montserrat Medium"/>
                <a:ea typeface="Montserrat Medium"/>
                <a:cs typeface="Montserrat Medium"/>
                <a:sym typeface="Montserrat Medium"/>
              </a:rPr>
              <a:t>Une publication sur les réseaux sociaux avec une photo de la démo en mentionnant la structure invitée.</a:t>
            </a:r>
            <a:endParaRPr sz="900">
              <a:solidFill>
                <a:srgbClr val="2D134B"/>
              </a:solidFill>
              <a:latin typeface="Montserrat Medium"/>
              <a:ea typeface="Montserrat Medium"/>
              <a:cs typeface="Montserrat Medium"/>
              <a:sym typeface="Montserrat Medium"/>
            </a:endParaRPr>
          </a:p>
        </p:txBody>
      </p:sp>
      <p:sp>
        <p:nvSpPr>
          <p:cNvPr id="261" name="Google Shape;261;p24"/>
          <p:cNvSpPr/>
          <p:nvPr/>
        </p:nvSpPr>
        <p:spPr>
          <a:xfrm>
            <a:off x="4749000" y="180000"/>
            <a:ext cx="4215000" cy="4783800"/>
          </a:xfrm>
          <a:prstGeom prst="rect">
            <a:avLst/>
          </a:prstGeom>
          <a:noFill/>
          <a:ln cap="flat" cmpd="sng" w="19050">
            <a:solidFill>
              <a:srgbClr val="5070F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2" name="Google Shape;262;p24"/>
          <p:cNvSpPr/>
          <p:nvPr/>
        </p:nvSpPr>
        <p:spPr>
          <a:xfrm>
            <a:off x="4875375" y="2078200"/>
            <a:ext cx="2268900" cy="2752200"/>
          </a:xfrm>
          <a:prstGeom prst="rect">
            <a:avLst/>
          </a:prstGeom>
          <a:noFill/>
          <a:ln cap="flat" cmpd="sng" w="9525">
            <a:solidFill>
              <a:srgbClr val="2D134B"/>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263" name="Google Shape;263;p24"/>
          <p:cNvSpPr/>
          <p:nvPr/>
        </p:nvSpPr>
        <p:spPr>
          <a:xfrm>
            <a:off x="7251575" y="924300"/>
            <a:ext cx="1583100" cy="3917700"/>
          </a:xfrm>
          <a:prstGeom prst="rect">
            <a:avLst/>
          </a:prstGeom>
          <a:solidFill>
            <a:srgbClr val="E9EDFD"/>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4"/>
          <p:cNvSpPr txBox="1"/>
          <p:nvPr/>
        </p:nvSpPr>
        <p:spPr>
          <a:xfrm>
            <a:off x="4749000" y="180000"/>
            <a:ext cx="4215000" cy="612000"/>
          </a:xfrm>
          <a:prstGeom prst="rect">
            <a:avLst/>
          </a:prstGeom>
          <a:solidFill>
            <a:srgbClr val="5070F0"/>
          </a:solidFill>
          <a:ln cap="flat" cmpd="sng" w="9525">
            <a:solidFill>
              <a:srgbClr val="5070F0"/>
            </a:solidFill>
            <a:prstDash val="solid"/>
            <a:round/>
            <a:headEnd len="sm" w="sm" type="none"/>
            <a:tailEnd len="sm" w="sm" type="none"/>
          </a:ln>
        </p:spPr>
        <p:txBody>
          <a:bodyPr anchorCtr="0" anchor="ctr" bIns="91425" lIns="91425" spcFirstLastPara="1" rIns="91425" wrap="square" tIns="91425">
            <a:noAutofit/>
          </a:bodyPr>
          <a:lstStyle/>
          <a:p>
            <a:pPr indent="0" lvl="0" marL="35999" rtl="0" algn="l">
              <a:spcBef>
                <a:spcPts val="0"/>
              </a:spcBef>
              <a:spcAft>
                <a:spcPts val="0"/>
              </a:spcAft>
              <a:buNone/>
            </a:pPr>
            <a:r>
              <a:rPr lang="fr" sz="2400">
                <a:solidFill>
                  <a:srgbClr val="FCFCFC"/>
                </a:solidFill>
                <a:latin typeface="Montserrat Black"/>
                <a:ea typeface="Montserrat Black"/>
                <a:cs typeface="Montserrat Black"/>
                <a:sym typeface="Montserrat Black"/>
              </a:rPr>
              <a:t>L’ATELIER</a:t>
            </a:r>
            <a:endParaRPr sz="2400">
              <a:solidFill>
                <a:srgbClr val="FCFCFC"/>
              </a:solidFill>
              <a:latin typeface="Montserrat Black"/>
              <a:ea typeface="Montserrat Black"/>
              <a:cs typeface="Montserrat Black"/>
              <a:sym typeface="Montserrat Black"/>
            </a:endParaRPr>
          </a:p>
        </p:txBody>
      </p:sp>
      <p:sp>
        <p:nvSpPr>
          <p:cNvPr id="265" name="Google Shape;265;p24"/>
          <p:cNvSpPr txBox="1"/>
          <p:nvPr/>
        </p:nvSpPr>
        <p:spPr>
          <a:xfrm>
            <a:off x="4872252" y="2078200"/>
            <a:ext cx="2271900" cy="366600"/>
          </a:xfrm>
          <a:prstGeom prst="rect">
            <a:avLst/>
          </a:prstGeom>
          <a:solidFill>
            <a:srgbClr val="2D134B"/>
          </a:solidFill>
          <a:ln>
            <a:noFill/>
          </a:ln>
        </p:spPr>
        <p:txBody>
          <a:bodyPr anchorCtr="0" anchor="ctr" bIns="91425" lIns="91425" spcFirstLastPara="1" rIns="91425" wrap="square" tIns="91425">
            <a:noAutofit/>
          </a:bodyPr>
          <a:lstStyle/>
          <a:p>
            <a:pPr indent="0" lvl="0" marL="35999" rtl="0" algn="l">
              <a:spcBef>
                <a:spcPts val="0"/>
              </a:spcBef>
              <a:spcAft>
                <a:spcPts val="0"/>
              </a:spcAft>
              <a:buNone/>
            </a:pPr>
            <a:r>
              <a:rPr lang="fr">
                <a:solidFill>
                  <a:schemeClr val="lt1"/>
                </a:solidFill>
                <a:latin typeface="Montserrat ExtraBold"/>
                <a:ea typeface="Montserrat ExtraBold"/>
                <a:cs typeface="Montserrat ExtraBold"/>
                <a:sym typeface="Montserrat ExtraBold"/>
              </a:rPr>
              <a:t>Description</a:t>
            </a:r>
            <a:endParaRPr>
              <a:solidFill>
                <a:schemeClr val="lt1"/>
              </a:solidFill>
              <a:latin typeface="Montserrat ExtraBold"/>
              <a:ea typeface="Montserrat ExtraBold"/>
              <a:cs typeface="Montserrat ExtraBold"/>
              <a:sym typeface="Montserrat ExtraBold"/>
            </a:endParaRPr>
          </a:p>
        </p:txBody>
      </p:sp>
      <p:sp>
        <p:nvSpPr>
          <p:cNvPr id="266" name="Google Shape;266;p24"/>
          <p:cNvSpPr txBox="1"/>
          <p:nvPr/>
        </p:nvSpPr>
        <p:spPr>
          <a:xfrm>
            <a:off x="4875382" y="2444804"/>
            <a:ext cx="2271900" cy="2401200"/>
          </a:xfrm>
          <a:prstGeom prst="rect">
            <a:avLst/>
          </a:prstGeom>
          <a:noFill/>
          <a:ln>
            <a:noFill/>
          </a:ln>
        </p:spPr>
        <p:txBody>
          <a:bodyPr anchorCtr="0" anchor="t" bIns="91425" lIns="91425" spcFirstLastPara="1" rIns="91425" wrap="square" tIns="91425">
            <a:spAutoFit/>
          </a:bodyPr>
          <a:lstStyle/>
          <a:p>
            <a:pPr indent="0" lvl="0" marL="35999" rtl="0" algn="l">
              <a:spcBef>
                <a:spcPts val="0"/>
              </a:spcBef>
              <a:spcAft>
                <a:spcPts val="0"/>
              </a:spcAft>
              <a:buNone/>
            </a:pPr>
            <a:r>
              <a:rPr b="1" lang="fr" sz="900">
                <a:solidFill>
                  <a:srgbClr val="29235C"/>
                </a:solidFill>
                <a:latin typeface="Montserrat"/>
                <a:ea typeface="Montserrat"/>
                <a:cs typeface="Montserrat"/>
                <a:sym typeface="Montserrat"/>
              </a:rPr>
              <a:t>U</a:t>
            </a:r>
            <a:r>
              <a:rPr b="1" lang="fr" sz="900">
                <a:solidFill>
                  <a:srgbClr val="29235C"/>
                </a:solidFill>
                <a:latin typeface="Montserrat"/>
                <a:ea typeface="Montserrat"/>
                <a:cs typeface="Montserrat"/>
                <a:sym typeface="Montserrat"/>
              </a:rPr>
              <a:t>ne session collaborative engageant les participants dans des activités pratiques, des discussions ou des exercices </a:t>
            </a:r>
            <a:r>
              <a:rPr b="1" lang="fr" sz="900">
                <a:solidFill>
                  <a:srgbClr val="29235C"/>
                </a:solidFill>
                <a:latin typeface="Montserrat"/>
                <a:ea typeface="Montserrat"/>
                <a:cs typeface="Montserrat"/>
                <a:sym typeface="Montserrat"/>
              </a:rPr>
              <a:t>liés à un thème spécifique.</a:t>
            </a:r>
            <a:r>
              <a:rPr b="1" lang="fr" sz="900">
                <a:solidFill>
                  <a:srgbClr val="29235C"/>
                </a:solidFill>
                <a:latin typeface="Montserrat"/>
                <a:ea typeface="Montserrat"/>
                <a:cs typeface="Montserrat"/>
                <a:sym typeface="Montserrat"/>
              </a:rPr>
              <a:t> </a:t>
            </a:r>
            <a:br>
              <a:rPr lang="fr" sz="900">
                <a:solidFill>
                  <a:srgbClr val="29235C"/>
                </a:solidFill>
                <a:latin typeface="Montserrat"/>
                <a:ea typeface="Montserrat"/>
                <a:cs typeface="Montserrat"/>
                <a:sym typeface="Montserrat"/>
              </a:rPr>
            </a:br>
            <a:endParaRPr sz="900">
              <a:solidFill>
                <a:srgbClr val="29235C"/>
              </a:solidFill>
              <a:latin typeface="Montserrat"/>
              <a:ea typeface="Montserrat"/>
              <a:cs typeface="Montserrat"/>
              <a:sym typeface="Montserrat"/>
            </a:endParaRPr>
          </a:p>
          <a:p>
            <a:pPr indent="0" lvl="0" marL="35999" rtl="0" algn="l">
              <a:spcBef>
                <a:spcPts val="0"/>
              </a:spcBef>
              <a:spcAft>
                <a:spcPts val="0"/>
              </a:spcAft>
              <a:buNone/>
            </a:pPr>
            <a:r>
              <a:rPr lang="fr" sz="900">
                <a:solidFill>
                  <a:srgbClr val="29235C"/>
                </a:solidFill>
                <a:latin typeface="Montserrat"/>
                <a:ea typeface="Montserrat"/>
                <a:cs typeface="Montserrat"/>
                <a:sym typeface="Montserrat"/>
              </a:rPr>
              <a:t>L'objectif d'un atelier est de favoriser l'échange d'idées, l'apprentissage, la résolution de problèmes ou le développement de compétences spécifiques.</a:t>
            </a:r>
            <a:endParaRPr sz="900">
              <a:solidFill>
                <a:srgbClr val="29235C"/>
              </a:solidFill>
              <a:latin typeface="Montserrat"/>
              <a:ea typeface="Montserrat"/>
              <a:cs typeface="Montserrat"/>
              <a:sym typeface="Montserrat"/>
            </a:endParaRPr>
          </a:p>
          <a:p>
            <a:pPr indent="0" lvl="0" marL="35999" rtl="0" algn="l">
              <a:spcBef>
                <a:spcPts val="0"/>
              </a:spcBef>
              <a:spcAft>
                <a:spcPts val="0"/>
              </a:spcAft>
              <a:buNone/>
            </a:pPr>
            <a:br>
              <a:rPr lang="fr" sz="900">
                <a:solidFill>
                  <a:srgbClr val="29235C"/>
                </a:solidFill>
                <a:latin typeface="Montserrat"/>
                <a:ea typeface="Montserrat"/>
                <a:cs typeface="Montserrat"/>
                <a:sym typeface="Montserrat"/>
              </a:rPr>
            </a:br>
            <a:r>
              <a:rPr lang="fr" sz="900">
                <a:solidFill>
                  <a:srgbClr val="29235C"/>
                </a:solidFill>
                <a:latin typeface="Montserrat"/>
                <a:ea typeface="Montserrat"/>
                <a:cs typeface="Montserrat"/>
                <a:sym typeface="Montserrat"/>
              </a:rPr>
              <a:t>Ces ateliers (maximum 20 participants) peuvent prendre diverses formes : études de cas,</a:t>
            </a:r>
            <a:r>
              <a:rPr lang="fr" sz="900">
                <a:solidFill>
                  <a:srgbClr val="29235C"/>
                </a:solidFill>
                <a:latin typeface="Montserrat"/>
                <a:ea typeface="Montserrat"/>
                <a:cs typeface="Montserrat"/>
                <a:sym typeface="Montserrat"/>
              </a:rPr>
              <a:t> conception de ressource, </a:t>
            </a:r>
            <a:r>
              <a:rPr lang="fr" sz="900">
                <a:solidFill>
                  <a:srgbClr val="29235C"/>
                </a:solidFill>
                <a:latin typeface="Montserrat"/>
                <a:ea typeface="Montserrat"/>
                <a:cs typeface="Montserrat"/>
                <a:sym typeface="Montserrat"/>
              </a:rPr>
              <a:t>jeux, etc.</a:t>
            </a:r>
            <a:endParaRPr sz="900">
              <a:solidFill>
                <a:srgbClr val="2D134B"/>
              </a:solidFill>
              <a:latin typeface="Montserrat"/>
              <a:ea typeface="Montserrat"/>
              <a:cs typeface="Montserrat"/>
              <a:sym typeface="Montserrat"/>
            </a:endParaRPr>
          </a:p>
        </p:txBody>
      </p:sp>
      <p:sp>
        <p:nvSpPr>
          <p:cNvPr id="267" name="Google Shape;267;p24"/>
          <p:cNvSpPr txBox="1"/>
          <p:nvPr/>
        </p:nvSpPr>
        <p:spPr>
          <a:xfrm>
            <a:off x="7350575" y="2617675"/>
            <a:ext cx="1369800" cy="479400"/>
          </a:xfrm>
          <a:prstGeom prst="rect">
            <a:avLst/>
          </a:prstGeom>
          <a:solidFill>
            <a:srgbClr val="2D13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a:solidFill>
                  <a:schemeClr val="lt1"/>
                </a:solidFill>
                <a:latin typeface="Montserrat ExtraBold"/>
                <a:ea typeface="Montserrat ExtraBold"/>
                <a:cs typeface="Montserrat ExtraBold"/>
                <a:sym typeface="Montserrat ExtraBold"/>
              </a:rPr>
              <a:t>Ressources humaines</a:t>
            </a:r>
            <a:endParaRPr>
              <a:solidFill>
                <a:schemeClr val="lt1"/>
              </a:solidFill>
              <a:latin typeface="Montserrat ExtraBold"/>
              <a:ea typeface="Montserrat ExtraBold"/>
              <a:cs typeface="Montserrat ExtraBold"/>
              <a:sym typeface="Montserrat ExtraBold"/>
            </a:endParaRPr>
          </a:p>
        </p:txBody>
      </p:sp>
      <p:sp>
        <p:nvSpPr>
          <p:cNvPr id="268" name="Google Shape;268;p24"/>
          <p:cNvSpPr txBox="1"/>
          <p:nvPr/>
        </p:nvSpPr>
        <p:spPr>
          <a:xfrm>
            <a:off x="7273529" y="3097075"/>
            <a:ext cx="15696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900">
                <a:solidFill>
                  <a:srgbClr val="2D134B"/>
                </a:solidFill>
                <a:latin typeface="Montserrat Medium"/>
                <a:ea typeface="Montserrat Medium"/>
                <a:cs typeface="Montserrat Medium"/>
                <a:sym typeface="Montserrat Medium"/>
              </a:rPr>
              <a:t>Un animateur expert d’une thématique</a:t>
            </a:r>
            <a:endParaRPr sz="900">
              <a:solidFill>
                <a:srgbClr val="2D134B"/>
              </a:solidFill>
              <a:latin typeface="Montserrat Medium"/>
              <a:ea typeface="Montserrat Medium"/>
              <a:cs typeface="Montserrat Medium"/>
              <a:sym typeface="Montserrat Medium"/>
            </a:endParaRPr>
          </a:p>
          <a:p>
            <a:pPr indent="0" lvl="0" marL="0" rtl="0" algn="l">
              <a:spcBef>
                <a:spcPts val="0"/>
              </a:spcBef>
              <a:spcAft>
                <a:spcPts val="0"/>
              </a:spcAft>
              <a:buNone/>
            </a:pPr>
            <a:r>
              <a:rPr lang="fr" sz="900">
                <a:solidFill>
                  <a:srgbClr val="2D134B"/>
                </a:solidFill>
                <a:latin typeface="Montserrat Medium"/>
                <a:ea typeface="Montserrat Medium"/>
                <a:cs typeface="Montserrat Medium"/>
                <a:sym typeface="Montserrat Medium"/>
              </a:rPr>
              <a:t>et/ou un designer facilitateur.</a:t>
            </a:r>
            <a:endParaRPr sz="900">
              <a:solidFill>
                <a:srgbClr val="2D134B"/>
              </a:solidFill>
              <a:latin typeface="Montserrat Medium"/>
              <a:ea typeface="Montserrat Medium"/>
              <a:cs typeface="Montserrat Medium"/>
              <a:sym typeface="Montserrat Medium"/>
            </a:endParaRPr>
          </a:p>
        </p:txBody>
      </p:sp>
      <p:sp>
        <p:nvSpPr>
          <p:cNvPr id="269" name="Google Shape;269;p24"/>
          <p:cNvSpPr txBox="1"/>
          <p:nvPr/>
        </p:nvSpPr>
        <p:spPr>
          <a:xfrm>
            <a:off x="4872250" y="924300"/>
            <a:ext cx="2271900" cy="992400"/>
          </a:xfrm>
          <a:prstGeom prst="rect">
            <a:avLst/>
          </a:prstGeom>
          <a:solidFill>
            <a:srgbClr val="5070F0"/>
          </a:solidFill>
          <a:ln>
            <a:noFill/>
          </a:ln>
        </p:spPr>
        <p:txBody>
          <a:bodyPr anchorCtr="0" anchor="ctr" bIns="91425" lIns="91425" spcFirstLastPara="1" rIns="91425" wrap="square" tIns="91425">
            <a:noAutofit/>
          </a:bodyPr>
          <a:lstStyle/>
          <a:p>
            <a:pPr indent="0" lvl="0" marL="35999" rtl="0" algn="l">
              <a:spcBef>
                <a:spcPts val="0"/>
              </a:spcBef>
              <a:spcAft>
                <a:spcPts val="0"/>
              </a:spcAft>
              <a:buNone/>
            </a:pPr>
            <a:r>
              <a:rPr lang="fr" sz="1300">
                <a:solidFill>
                  <a:schemeClr val="lt1"/>
                </a:solidFill>
                <a:latin typeface="Montserrat ExtraBold"/>
                <a:ea typeface="Montserrat ExtraBold"/>
                <a:cs typeface="Montserrat ExtraBold"/>
                <a:sym typeface="Montserrat ExtraBold"/>
              </a:rPr>
              <a:t>Prototyper, élaborer un plan d’action ou produire des livrables sur des sujets précis</a:t>
            </a:r>
            <a:endParaRPr sz="1300">
              <a:solidFill>
                <a:schemeClr val="lt1"/>
              </a:solidFill>
              <a:latin typeface="Montserrat ExtraBold"/>
              <a:ea typeface="Montserrat ExtraBold"/>
              <a:cs typeface="Montserrat ExtraBold"/>
              <a:sym typeface="Montserrat ExtraBold"/>
            </a:endParaRPr>
          </a:p>
        </p:txBody>
      </p:sp>
      <p:sp>
        <p:nvSpPr>
          <p:cNvPr id="270" name="Google Shape;270;p24"/>
          <p:cNvSpPr txBox="1"/>
          <p:nvPr/>
        </p:nvSpPr>
        <p:spPr>
          <a:xfrm>
            <a:off x="7349710" y="1038100"/>
            <a:ext cx="1369800" cy="290100"/>
          </a:xfrm>
          <a:prstGeom prst="rect">
            <a:avLst/>
          </a:prstGeom>
          <a:solidFill>
            <a:srgbClr val="2D13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1200">
                <a:solidFill>
                  <a:schemeClr val="lt1"/>
                </a:solidFill>
                <a:latin typeface="Montserrat ExtraBold"/>
                <a:ea typeface="Montserrat ExtraBold"/>
                <a:cs typeface="Montserrat ExtraBold"/>
                <a:sym typeface="Montserrat ExtraBold"/>
              </a:rPr>
              <a:t>Valorisation</a:t>
            </a:r>
            <a:endParaRPr sz="1200">
              <a:solidFill>
                <a:schemeClr val="lt1"/>
              </a:solidFill>
              <a:latin typeface="Montserrat ExtraBold"/>
              <a:ea typeface="Montserrat ExtraBold"/>
              <a:cs typeface="Montserrat ExtraBold"/>
              <a:sym typeface="Montserrat ExtraBold"/>
            </a:endParaRPr>
          </a:p>
        </p:txBody>
      </p:sp>
      <p:sp>
        <p:nvSpPr>
          <p:cNvPr id="271" name="Google Shape;271;p24"/>
          <p:cNvSpPr txBox="1"/>
          <p:nvPr/>
        </p:nvSpPr>
        <p:spPr>
          <a:xfrm>
            <a:off x="7266730" y="1280575"/>
            <a:ext cx="15696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900">
                <a:solidFill>
                  <a:srgbClr val="2D134B"/>
                </a:solidFill>
                <a:latin typeface="Montserrat Medium"/>
                <a:ea typeface="Montserrat Medium"/>
                <a:cs typeface="Montserrat Medium"/>
                <a:sym typeface="Montserrat Medium"/>
              </a:rPr>
              <a:t>Produire un livrable après l’événement : </a:t>
            </a:r>
            <a:endParaRPr sz="900">
              <a:solidFill>
                <a:srgbClr val="2D134B"/>
              </a:solidFill>
              <a:latin typeface="Montserrat Medium"/>
              <a:ea typeface="Montserrat Medium"/>
              <a:cs typeface="Montserrat Medium"/>
              <a:sym typeface="Montserrat Medium"/>
            </a:endParaRPr>
          </a:p>
          <a:p>
            <a:pPr indent="0" lvl="0" marL="0" rtl="0" algn="l">
              <a:spcBef>
                <a:spcPts val="0"/>
              </a:spcBef>
              <a:spcAft>
                <a:spcPts val="0"/>
              </a:spcAft>
              <a:buNone/>
            </a:pPr>
            <a:r>
              <a:rPr lang="fr" sz="900">
                <a:solidFill>
                  <a:srgbClr val="2D134B"/>
                </a:solidFill>
                <a:latin typeface="Montserrat Medium"/>
                <a:ea typeface="Montserrat Medium"/>
                <a:cs typeface="Montserrat Medium"/>
                <a:sym typeface="Montserrat Medium"/>
              </a:rPr>
              <a:t>un rapport, un kit, </a:t>
            </a:r>
            <a:endParaRPr sz="900">
              <a:solidFill>
                <a:srgbClr val="2D134B"/>
              </a:solidFill>
              <a:latin typeface="Montserrat Medium"/>
              <a:ea typeface="Montserrat Medium"/>
              <a:cs typeface="Montserrat Medium"/>
              <a:sym typeface="Montserrat Medium"/>
            </a:endParaRPr>
          </a:p>
          <a:p>
            <a:pPr indent="0" lvl="0" marL="0" rtl="0" algn="l">
              <a:spcBef>
                <a:spcPts val="0"/>
              </a:spcBef>
              <a:spcAft>
                <a:spcPts val="0"/>
              </a:spcAft>
              <a:buNone/>
            </a:pPr>
            <a:r>
              <a:rPr lang="fr" sz="900">
                <a:solidFill>
                  <a:srgbClr val="2D134B"/>
                </a:solidFill>
                <a:latin typeface="Montserrat Medium"/>
                <a:ea typeface="Montserrat Medium"/>
                <a:cs typeface="Montserrat Medium"/>
                <a:sym typeface="Montserrat Medium"/>
              </a:rPr>
              <a:t>un schéma… à partager sur un site ressource ou sur les réseaux sociaux.</a:t>
            </a:r>
            <a:endParaRPr sz="900">
              <a:solidFill>
                <a:srgbClr val="2D134B"/>
              </a:solidFill>
              <a:latin typeface="Montserrat Medium"/>
              <a:ea typeface="Montserrat Medium"/>
              <a:cs typeface="Montserrat Medium"/>
              <a:sym typeface="Montserrat Medium"/>
            </a:endParaRPr>
          </a:p>
        </p:txBody>
      </p:sp>
      <p:cxnSp>
        <p:nvCxnSpPr>
          <p:cNvPr id="272" name="Google Shape;272;p24"/>
          <p:cNvCxnSpPr/>
          <p:nvPr/>
        </p:nvCxnSpPr>
        <p:spPr>
          <a:xfrm>
            <a:off x="4570500" y="-5650"/>
            <a:ext cx="1800" cy="5176200"/>
          </a:xfrm>
          <a:prstGeom prst="straightConnector1">
            <a:avLst/>
          </a:prstGeom>
          <a:noFill/>
          <a:ln cap="flat" cmpd="sng" w="19050">
            <a:solidFill>
              <a:srgbClr val="E9EDFD"/>
            </a:solidFill>
            <a:prstDash val="dash"/>
            <a:round/>
            <a:headEnd len="med" w="med" type="none"/>
            <a:tailEnd len="med" w="med" type="none"/>
          </a:ln>
        </p:spPr>
      </p:cxnSp>
      <p:pic>
        <p:nvPicPr>
          <p:cNvPr id="273" name="Google Shape;273;p24"/>
          <p:cNvPicPr preferRelativeResize="0"/>
          <p:nvPr/>
        </p:nvPicPr>
        <p:blipFill>
          <a:blip r:embed="rId3">
            <a:alphaModFix/>
          </a:blip>
          <a:stretch>
            <a:fillRect/>
          </a:stretch>
        </p:blipFill>
        <p:spPr>
          <a:xfrm rot="607504">
            <a:off x="8434756" y="262254"/>
            <a:ext cx="448725" cy="447496"/>
          </a:xfrm>
          <a:prstGeom prst="rect">
            <a:avLst/>
          </a:prstGeom>
          <a:noFill/>
          <a:ln>
            <a:noFill/>
          </a:ln>
        </p:spPr>
      </p:pic>
      <p:pic>
        <p:nvPicPr>
          <p:cNvPr id="274" name="Google Shape;274;p24"/>
          <p:cNvPicPr preferRelativeResize="0"/>
          <p:nvPr/>
        </p:nvPicPr>
        <p:blipFill>
          <a:blip r:embed="rId3">
            <a:alphaModFix/>
          </a:blip>
          <a:stretch>
            <a:fillRect/>
          </a:stretch>
        </p:blipFill>
        <p:spPr>
          <a:xfrm rot="607504">
            <a:off x="3875781" y="262254"/>
            <a:ext cx="448725" cy="447496"/>
          </a:xfrm>
          <a:prstGeom prst="rect">
            <a:avLst/>
          </a:prstGeom>
          <a:noFill/>
          <a:ln>
            <a:noFill/>
          </a:ln>
        </p:spPr>
      </p:pic>
      <p:sp>
        <p:nvSpPr>
          <p:cNvPr id="275" name="Google Shape;275;p24"/>
          <p:cNvSpPr txBox="1"/>
          <p:nvPr/>
        </p:nvSpPr>
        <p:spPr>
          <a:xfrm>
            <a:off x="9099407" y="2444804"/>
            <a:ext cx="2271900" cy="2678100"/>
          </a:xfrm>
          <a:prstGeom prst="rect">
            <a:avLst/>
          </a:prstGeom>
          <a:noFill/>
          <a:ln>
            <a:noFill/>
          </a:ln>
        </p:spPr>
        <p:txBody>
          <a:bodyPr anchorCtr="0" anchor="t" bIns="91425" lIns="91425" spcFirstLastPara="1" rIns="91425" wrap="square" tIns="91425">
            <a:spAutoFit/>
          </a:bodyPr>
          <a:lstStyle/>
          <a:p>
            <a:pPr indent="0" lvl="0" marL="35999" rtl="0" algn="l">
              <a:spcBef>
                <a:spcPts val="0"/>
              </a:spcBef>
              <a:spcAft>
                <a:spcPts val="0"/>
              </a:spcAft>
              <a:buNone/>
            </a:pPr>
            <a:r>
              <a:rPr b="1" lang="fr" sz="900">
                <a:solidFill>
                  <a:srgbClr val="29235C"/>
                </a:solidFill>
                <a:latin typeface="Montserrat"/>
                <a:ea typeface="Montserrat"/>
                <a:cs typeface="Montserrat"/>
                <a:sym typeface="Montserrat"/>
              </a:rPr>
              <a:t>Une session collaborative où les participants sont activement engagés dans des activités pratiques, des discussions ou des exercices liés à un thème spécifique. </a:t>
            </a:r>
            <a:br>
              <a:rPr lang="fr" sz="900">
                <a:solidFill>
                  <a:srgbClr val="29235C"/>
                </a:solidFill>
                <a:latin typeface="Montserrat"/>
                <a:ea typeface="Montserrat"/>
                <a:cs typeface="Montserrat"/>
                <a:sym typeface="Montserrat"/>
              </a:rPr>
            </a:br>
            <a:br>
              <a:rPr lang="fr" sz="900">
                <a:solidFill>
                  <a:srgbClr val="29235C"/>
                </a:solidFill>
                <a:latin typeface="Montserrat"/>
                <a:ea typeface="Montserrat"/>
                <a:cs typeface="Montserrat"/>
                <a:sym typeface="Montserrat"/>
              </a:rPr>
            </a:br>
            <a:r>
              <a:rPr lang="fr" sz="900">
                <a:solidFill>
                  <a:srgbClr val="29235C"/>
                </a:solidFill>
                <a:latin typeface="Montserrat"/>
                <a:ea typeface="Montserrat"/>
                <a:cs typeface="Montserrat"/>
                <a:sym typeface="Montserrat"/>
              </a:rPr>
              <a:t>Ces ateliers peuvent prendre diverses formes : des études de cas, des jeux de rôle, de la conception de ressource etc. L'objectif d'un atelier participatif est de favoriser l'apprentissage, l'échange d'idées, la résolution de problèmes ou le développement de compétences spécifiques. Il est important de limiter le public à une vingtaine de personnes maximum.</a:t>
            </a:r>
            <a:endParaRPr sz="900">
              <a:solidFill>
                <a:srgbClr val="2D134B"/>
              </a:solidFill>
              <a:latin typeface="Montserrat"/>
              <a:ea typeface="Montserrat"/>
              <a:cs typeface="Montserrat"/>
              <a:sym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25"/>
          <p:cNvSpPr/>
          <p:nvPr/>
        </p:nvSpPr>
        <p:spPr>
          <a:xfrm>
            <a:off x="180000" y="180000"/>
            <a:ext cx="4215000" cy="4783800"/>
          </a:xfrm>
          <a:prstGeom prst="rect">
            <a:avLst/>
          </a:prstGeom>
          <a:noFill/>
          <a:ln cap="flat" cmpd="sng" w="19050">
            <a:solidFill>
              <a:srgbClr val="5070F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900">
              <a:solidFill>
                <a:srgbClr val="2D134B"/>
              </a:solidFill>
              <a:latin typeface="Montserrat Medium"/>
              <a:ea typeface="Montserrat Medium"/>
              <a:cs typeface="Montserrat Medium"/>
              <a:sym typeface="Montserrat Medium"/>
            </a:endParaRPr>
          </a:p>
        </p:txBody>
      </p:sp>
      <p:sp>
        <p:nvSpPr>
          <p:cNvPr id="281" name="Google Shape;281;p25"/>
          <p:cNvSpPr/>
          <p:nvPr/>
        </p:nvSpPr>
        <p:spPr>
          <a:xfrm>
            <a:off x="306375" y="2078200"/>
            <a:ext cx="2268900" cy="2752200"/>
          </a:xfrm>
          <a:prstGeom prst="rect">
            <a:avLst/>
          </a:prstGeom>
          <a:noFill/>
          <a:ln cap="flat" cmpd="sng" w="9525">
            <a:solidFill>
              <a:srgbClr val="2D134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2" name="Google Shape;282;p25"/>
          <p:cNvSpPr/>
          <p:nvPr/>
        </p:nvSpPr>
        <p:spPr>
          <a:xfrm>
            <a:off x="2682575" y="924300"/>
            <a:ext cx="1583100" cy="3917700"/>
          </a:xfrm>
          <a:prstGeom prst="rect">
            <a:avLst/>
          </a:prstGeom>
          <a:solidFill>
            <a:srgbClr val="E9EDFD"/>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900">
              <a:solidFill>
                <a:srgbClr val="2D134B"/>
              </a:solidFill>
              <a:latin typeface="Montserrat Medium"/>
              <a:ea typeface="Montserrat Medium"/>
              <a:cs typeface="Montserrat Medium"/>
              <a:sym typeface="Montserrat Medium"/>
            </a:endParaRPr>
          </a:p>
        </p:txBody>
      </p:sp>
      <p:sp>
        <p:nvSpPr>
          <p:cNvPr id="283" name="Google Shape;283;p25"/>
          <p:cNvSpPr txBox="1"/>
          <p:nvPr/>
        </p:nvSpPr>
        <p:spPr>
          <a:xfrm>
            <a:off x="180000" y="180000"/>
            <a:ext cx="4215000" cy="612000"/>
          </a:xfrm>
          <a:prstGeom prst="rect">
            <a:avLst/>
          </a:prstGeom>
          <a:solidFill>
            <a:srgbClr val="5070F0"/>
          </a:solidFill>
          <a:ln cap="flat" cmpd="sng" w="9525">
            <a:solidFill>
              <a:srgbClr val="5070F0"/>
            </a:solidFill>
            <a:prstDash val="solid"/>
            <a:round/>
            <a:headEnd len="sm" w="sm" type="none"/>
            <a:tailEnd len="sm" w="sm" type="none"/>
          </a:ln>
        </p:spPr>
        <p:txBody>
          <a:bodyPr anchorCtr="0" anchor="ctr" bIns="91425" lIns="91425" spcFirstLastPara="1" rIns="91425" wrap="square" tIns="91425">
            <a:noAutofit/>
          </a:bodyPr>
          <a:lstStyle/>
          <a:p>
            <a:pPr indent="0" lvl="0" marL="35999" rtl="0" algn="l">
              <a:spcBef>
                <a:spcPts val="0"/>
              </a:spcBef>
              <a:spcAft>
                <a:spcPts val="0"/>
              </a:spcAft>
              <a:buNone/>
            </a:pPr>
            <a:r>
              <a:rPr lang="fr" sz="2400">
                <a:solidFill>
                  <a:srgbClr val="FCFCFC"/>
                </a:solidFill>
                <a:latin typeface="Montserrat Black"/>
                <a:ea typeface="Montserrat Black"/>
                <a:cs typeface="Montserrat Black"/>
                <a:sym typeface="Montserrat Black"/>
              </a:rPr>
              <a:t>LA MASTERCLASS</a:t>
            </a:r>
            <a:endParaRPr sz="2400">
              <a:solidFill>
                <a:srgbClr val="FCFCFC"/>
              </a:solidFill>
              <a:latin typeface="Montserrat Black"/>
              <a:ea typeface="Montserrat Black"/>
              <a:cs typeface="Montserrat Black"/>
              <a:sym typeface="Montserrat Black"/>
            </a:endParaRPr>
          </a:p>
        </p:txBody>
      </p:sp>
      <p:sp>
        <p:nvSpPr>
          <p:cNvPr id="284" name="Google Shape;284;p25"/>
          <p:cNvSpPr txBox="1"/>
          <p:nvPr/>
        </p:nvSpPr>
        <p:spPr>
          <a:xfrm>
            <a:off x="306382" y="2444804"/>
            <a:ext cx="2271900" cy="240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900">
                <a:solidFill>
                  <a:srgbClr val="2D134B"/>
                </a:solidFill>
                <a:latin typeface="Montserrat"/>
                <a:ea typeface="Montserrat"/>
                <a:cs typeface="Montserrat"/>
                <a:sym typeface="Montserrat"/>
              </a:rPr>
              <a:t>Une conférence éducative dirigée par un expert ou un professionnel chevronné dans un domaine spécifique. </a:t>
            </a:r>
            <a:br>
              <a:rPr lang="fr" sz="900">
                <a:solidFill>
                  <a:srgbClr val="2D134B"/>
                </a:solidFill>
                <a:latin typeface="Montserrat"/>
                <a:ea typeface="Montserrat"/>
                <a:cs typeface="Montserrat"/>
                <a:sym typeface="Montserrat"/>
              </a:rPr>
            </a:br>
            <a:br>
              <a:rPr lang="fr" sz="900">
                <a:solidFill>
                  <a:srgbClr val="2D134B"/>
                </a:solidFill>
                <a:latin typeface="Montserrat"/>
                <a:ea typeface="Montserrat"/>
                <a:cs typeface="Montserrat"/>
                <a:sym typeface="Montserrat"/>
              </a:rPr>
            </a:br>
            <a:r>
              <a:rPr lang="fr" sz="900">
                <a:solidFill>
                  <a:srgbClr val="2D134B"/>
                </a:solidFill>
                <a:latin typeface="Montserrat"/>
                <a:ea typeface="Montserrat"/>
                <a:cs typeface="Montserrat"/>
                <a:sym typeface="Montserrat"/>
              </a:rPr>
              <a:t>L’objectif est de fournir aux participants des connaissances approfondies et de l’outillage pratique sur un sujet particulier. </a:t>
            </a:r>
            <a:endParaRPr sz="900">
              <a:solidFill>
                <a:srgbClr val="2D134B"/>
              </a:solidFill>
              <a:latin typeface="Montserrat"/>
              <a:ea typeface="Montserrat"/>
              <a:cs typeface="Montserrat"/>
              <a:sym typeface="Montserrat"/>
            </a:endParaRPr>
          </a:p>
          <a:p>
            <a:pPr indent="0" lvl="0" marL="35999" rtl="0" algn="l">
              <a:spcBef>
                <a:spcPts val="0"/>
              </a:spcBef>
              <a:spcAft>
                <a:spcPts val="0"/>
              </a:spcAft>
              <a:buNone/>
            </a:pPr>
            <a:r>
              <a:t/>
            </a:r>
            <a:endParaRPr sz="900">
              <a:solidFill>
                <a:srgbClr val="2D134B"/>
              </a:solidFill>
              <a:latin typeface="Montserrat"/>
              <a:ea typeface="Montserrat"/>
              <a:cs typeface="Montserrat"/>
              <a:sym typeface="Montserrat"/>
            </a:endParaRPr>
          </a:p>
          <a:p>
            <a:pPr indent="0" lvl="0" marL="0" rtl="0" algn="l">
              <a:spcBef>
                <a:spcPts val="0"/>
              </a:spcBef>
              <a:spcAft>
                <a:spcPts val="0"/>
              </a:spcAft>
              <a:buNone/>
            </a:pPr>
            <a:r>
              <a:rPr lang="fr" sz="900">
                <a:solidFill>
                  <a:srgbClr val="2D134B"/>
                </a:solidFill>
                <a:latin typeface="Montserrat"/>
                <a:ea typeface="Montserrat"/>
                <a:cs typeface="Montserrat"/>
                <a:sym typeface="Montserrat"/>
              </a:rPr>
              <a:t>Le nombre de participants peut être compris entre 30 et 80 personnes. L’expert se trouve dans l’idéal sur une scène avec un micro et un écran pour projeter des slides de présentation. </a:t>
            </a:r>
            <a:endParaRPr sz="900">
              <a:solidFill>
                <a:srgbClr val="2D134B"/>
              </a:solidFill>
              <a:latin typeface="Montserrat"/>
              <a:ea typeface="Montserrat"/>
              <a:cs typeface="Montserrat"/>
              <a:sym typeface="Montserrat"/>
            </a:endParaRPr>
          </a:p>
        </p:txBody>
      </p:sp>
      <p:sp>
        <p:nvSpPr>
          <p:cNvPr id="285" name="Google Shape;285;p25"/>
          <p:cNvSpPr txBox="1"/>
          <p:nvPr/>
        </p:nvSpPr>
        <p:spPr>
          <a:xfrm>
            <a:off x="303252" y="2078200"/>
            <a:ext cx="2271900" cy="366600"/>
          </a:xfrm>
          <a:prstGeom prst="rect">
            <a:avLst/>
          </a:prstGeom>
          <a:solidFill>
            <a:srgbClr val="2D134B"/>
          </a:solidFill>
          <a:ln>
            <a:noFill/>
          </a:ln>
        </p:spPr>
        <p:txBody>
          <a:bodyPr anchorCtr="0" anchor="ctr" bIns="91425" lIns="91425" spcFirstLastPara="1" rIns="91425" wrap="square" tIns="91425">
            <a:noAutofit/>
          </a:bodyPr>
          <a:lstStyle/>
          <a:p>
            <a:pPr indent="0" lvl="0" marL="35999" rtl="0" algn="l">
              <a:spcBef>
                <a:spcPts val="0"/>
              </a:spcBef>
              <a:spcAft>
                <a:spcPts val="0"/>
              </a:spcAft>
              <a:buNone/>
            </a:pPr>
            <a:r>
              <a:rPr lang="fr">
                <a:solidFill>
                  <a:schemeClr val="lt1"/>
                </a:solidFill>
                <a:latin typeface="Montserrat ExtraBold"/>
                <a:ea typeface="Montserrat ExtraBold"/>
                <a:cs typeface="Montserrat ExtraBold"/>
                <a:sym typeface="Montserrat ExtraBold"/>
              </a:rPr>
              <a:t>Description</a:t>
            </a:r>
            <a:endParaRPr>
              <a:solidFill>
                <a:schemeClr val="lt1"/>
              </a:solidFill>
              <a:latin typeface="Montserrat ExtraBold"/>
              <a:ea typeface="Montserrat ExtraBold"/>
              <a:cs typeface="Montserrat ExtraBold"/>
              <a:sym typeface="Montserrat ExtraBold"/>
            </a:endParaRPr>
          </a:p>
        </p:txBody>
      </p:sp>
      <p:sp>
        <p:nvSpPr>
          <p:cNvPr id="286" name="Google Shape;286;p25"/>
          <p:cNvSpPr txBox="1"/>
          <p:nvPr/>
        </p:nvSpPr>
        <p:spPr>
          <a:xfrm>
            <a:off x="2781575" y="2617675"/>
            <a:ext cx="1369800" cy="479400"/>
          </a:xfrm>
          <a:prstGeom prst="rect">
            <a:avLst/>
          </a:prstGeom>
          <a:solidFill>
            <a:srgbClr val="2D13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a:solidFill>
                  <a:schemeClr val="lt1"/>
                </a:solidFill>
                <a:latin typeface="Montserrat ExtraBold"/>
                <a:ea typeface="Montserrat ExtraBold"/>
                <a:cs typeface="Montserrat ExtraBold"/>
                <a:sym typeface="Montserrat ExtraBold"/>
              </a:rPr>
              <a:t>Ressources humaines</a:t>
            </a:r>
            <a:endParaRPr>
              <a:solidFill>
                <a:schemeClr val="lt1"/>
              </a:solidFill>
              <a:latin typeface="Montserrat ExtraBold"/>
              <a:ea typeface="Montserrat ExtraBold"/>
              <a:cs typeface="Montserrat ExtraBold"/>
              <a:sym typeface="Montserrat ExtraBold"/>
            </a:endParaRPr>
          </a:p>
        </p:txBody>
      </p:sp>
      <p:sp>
        <p:nvSpPr>
          <p:cNvPr id="287" name="Google Shape;287;p25"/>
          <p:cNvSpPr txBox="1"/>
          <p:nvPr/>
        </p:nvSpPr>
        <p:spPr>
          <a:xfrm>
            <a:off x="2704529" y="3097075"/>
            <a:ext cx="1569600" cy="738900"/>
          </a:xfrm>
          <a:prstGeom prst="rect">
            <a:avLst/>
          </a:prstGeom>
          <a:noFill/>
          <a:ln>
            <a:noFill/>
          </a:ln>
        </p:spPr>
        <p:txBody>
          <a:bodyPr anchorCtr="0" anchor="t" bIns="91425" lIns="91425" spcFirstLastPara="1" rIns="91425" wrap="square" tIns="91425">
            <a:spAutoFit/>
          </a:bodyPr>
          <a:lstStyle/>
          <a:p>
            <a:pPr indent="0" lvl="0" marL="35999" rtl="0" algn="l">
              <a:spcBef>
                <a:spcPts val="0"/>
              </a:spcBef>
              <a:spcAft>
                <a:spcPts val="0"/>
              </a:spcAft>
              <a:buClr>
                <a:schemeClr val="dk1"/>
              </a:buClr>
              <a:buSzPts val="1100"/>
              <a:buFont typeface="Arial"/>
              <a:buNone/>
            </a:pPr>
            <a:r>
              <a:rPr lang="fr" sz="900">
                <a:solidFill>
                  <a:srgbClr val="2D134B"/>
                </a:solidFill>
                <a:latin typeface="Montserrat Medium"/>
                <a:ea typeface="Montserrat Medium"/>
                <a:cs typeface="Montserrat Medium"/>
                <a:sym typeface="Montserrat Medium"/>
              </a:rPr>
              <a:t>U</a:t>
            </a:r>
            <a:r>
              <a:rPr lang="fr" sz="900">
                <a:solidFill>
                  <a:srgbClr val="2D134B"/>
                </a:solidFill>
                <a:latin typeface="Montserrat Medium"/>
                <a:ea typeface="Montserrat Medium"/>
                <a:cs typeface="Montserrat Medium"/>
                <a:sym typeface="Montserrat Medium"/>
              </a:rPr>
              <a:t>n expert ou un professionnel chevronné dans un domaine spécifique.</a:t>
            </a:r>
            <a:endParaRPr sz="900">
              <a:solidFill>
                <a:srgbClr val="2D134B"/>
              </a:solidFill>
              <a:latin typeface="Montserrat Medium"/>
              <a:ea typeface="Montserrat Medium"/>
              <a:cs typeface="Montserrat Medium"/>
              <a:sym typeface="Montserrat Medium"/>
            </a:endParaRPr>
          </a:p>
        </p:txBody>
      </p:sp>
      <p:sp>
        <p:nvSpPr>
          <p:cNvPr id="288" name="Google Shape;288;p25"/>
          <p:cNvSpPr txBox="1"/>
          <p:nvPr/>
        </p:nvSpPr>
        <p:spPr>
          <a:xfrm>
            <a:off x="303250" y="924300"/>
            <a:ext cx="2271900" cy="992400"/>
          </a:xfrm>
          <a:prstGeom prst="rect">
            <a:avLst/>
          </a:prstGeom>
          <a:solidFill>
            <a:srgbClr val="5070F0"/>
          </a:solidFill>
          <a:ln>
            <a:noFill/>
          </a:ln>
        </p:spPr>
        <p:txBody>
          <a:bodyPr anchorCtr="0" anchor="ctr" bIns="91425" lIns="91425" spcFirstLastPara="1" rIns="91425" wrap="square" tIns="91425">
            <a:noAutofit/>
          </a:bodyPr>
          <a:lstStyle/>
          <a:p>
            <a:pPr indent="0" lvl="0" marL="35999" rtl="0" algn="l">
              <a:spcBef>
                <a:spcPts val="0"/>
              </a:spcBef>
              <a:spcAft>
                <a:spcPts val="0"/>
              </a:spcAft>
              <a:buNone/>
            </a:pPr>
            <a:r>
              <a:rPr lang="fr" sz="1300">
                <a:solidFill>
                  <a:schemeClr val="lt1"/>
                </a:solidFill>
                <a:latin typeface="Montserrat ExtraBold"/>
                <a:ea typeface="Montserrat ExtraBold"/>
                <a:cs typeface="Montserrat ExtraBold"/>
                <a:sym typeface="Montserrat ExtraBold"/>
              </a:rPr>
              <a:t>Développer ses compétences professionnelles </a:t>
            </a:r>
            <a:br>
              <a:rPr lang="fr" sz="1300">
                <a:solidFill>
                  <a:schemeClr val="lt1"/>
                </a:solidFill>
                <a:latin typeface="Montserrat ExtraBold"/>
                <a:ea typeface="Montserrat ExtraBold"/>
                <a:cs typeface="Montserrat ExtraBold"/>
                <a:sym typeface="Montserrat ExtraBold"/>
              </a:rPr>
            </a:br>
            <a:r>
              <a:rPr lang="fr" sz="1300">
                <a:solidFill>
                  <a:schemeClr val="lt1"/>
                </a:solidFill>
                <a:latin typeface="Montserrat ExtraBold"/>
                <a:ea typeface="Montserrat ExtraBold"/>
                <a:cs typeface="Montserrat ExtraBold"/>
                <a:sym typeface="Montserrat ExtraBold"/>
              </a:rPr>
              <a:t>et savoir-faire</a:t>
            </a:r>
            <a:endParaRPr sz="1300">
              <a:solidFill>
                <a:schemeClr val="lt1"/>
              </a:solidFill>
              <a:latin typeface="Montserrat ExtraBold"/>
              <a:ea typeface="Montserrat ExtraBold"/>
              <a:cs typeface="Montserrat ExtraBold"/>
              <a:sym typeface="Montserrat ExtraBold"/>
            </a:endParaRPr>
          </a:p>
        </p:txBody>
      </p:sp>
      <p:sp>
        <p:nvSpPr>
          <p:cNvPr id="289" name="Google Shape;289;p25"/>
          <p:cNvSpPr txBox="1"/>
          <p:nvPr/>
        </p:nvSpPr>
        <p:spPr>
          <a:xfrm>
            <a:off x="2780710" y="1038100"/>
            <a:ext cx="1369800" cy="290100"/>
          </a:xfrm>
          <a:prstGeom prst="rect">
            <a:avLst/>
          </a:prstGeom>
          <a:solidFill>
            <a:srgbClr val="2D13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1200">
                <a:solidFill>
                  <a:schemeClr val="lt1"/>
                </a:solidFill>
                <a:latin typeface="Montserrat ExtraBold"/>
                <a:ea typeface="Montserrat ExtraBold"/>
                <a:cs typeface="Montserrat ExtraBold"/>
                <a:sym typeface="Montserrat ExtraBold"/>
              </a:rPr>
              <a:t>Valorisation</a:t>
            </a:r>
            <a:endParaRPr sz="1200">
              <a:solidFill>
                <a:schemeClr val="lt1"/>
              </a:solidFill>
              <a:latin typeface="Montserrat ExtraBold"/>
              <a:ea typeface="Montserrat ExtraBold"/>
              <a:cs typeface="Montserrat ExtraBold"/>
              <a:sym typeface="Montserrat ExtraBold"/>
            </a:endParaRPr>
          </a:p>
        </p:txBody>
      </p:sp>
      <p:sp>
        <p:nvSpPr>
          <p:cNvPr id="290" name="Google Shape;290;p25"/>
          <p:cNvSpPr txBox="1"/>
          <p:nvPr/>
        </p:nvSpPr>
        <p:spPr>
          <a:xfrm>
            <a:off x="2697730" y="1280575"/>
            <a:ext cx="15696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fr" sz="900">
                <a:solidFill>
                  <a:srgbClr val="2D134B"/>
                </a:solidFill>
                <a:latin typeface="Montserrat Medium"/>
                <a:ea typeface="Montserrat Medium"/>
                <a:cs typeface="Montserrat Medium"/>
                <a:sym typeface="Montserrat Medium"/>
              </a:rPr>
              <a:t>Une publication sur les réseaux sociaux avec une photo de la masterclass en mentionnant l’invité.</a:t>
            </a:r>
            <a:endParaRPr sz="900">
              <a:solidFill>
                <a:srgbClr val="2D134B"/>
              </a:solidFill>
              <a:latin typeface="Montserrat Medium"/>
              <a:ea typeface="Montserrat Medium"/>
              <a:cs typeface="Montserrat Medium"/>
              <a:sym typeface="Montserrat Medium"/>
            </a:endParaRPr>
          </a:p>
          <a:p>
            <a:pPr indent="0" lvl="0" marL="0" rtl="0" algn="l">
              <a:spcBef>
                <a:spcPts val="0"/>
              </a:spcBef>
              <a:spcAft>
                <a:spcPts val="0"/>
              </a:spcAft>
              <a:buNone/>
            </a:pPr>
            <a:r>
              <a:t/>
            </a:r>
            <a:endParaRPr sz="900">
              <a:solidFill>
                <a:srgbClr val="2D134B"/>
              </a:solidFill>
              <a:latin typeface="Montserrat Medium"/>
              <a:ea typeface="Montserrat Medium"/>
              <a:cs typeface="Montserrat Medium"/>
              <a:sym typeface="Montserrat Medium"/>
            </a:endParaRPr>
          </a:p>
        </p:txBody>
      </p:sp>
      <p:cxnSp>
        <p:nvCxnSpPr>
          <p:cNvPr id="291" name="Google Shape;291;p25"/>
          <p:cNvCxnSpPr/>
          <p:nvPr/>
        </p:nvCxnSpPr>
        <p:spPr>
          <a:xfrm>
            <a:off x="4570500" y="-5650"/>
            <a:ext cx="1800" cy="5176200"/>
          </a:xfrm>
          <a:prstGeom prst="straightConnector1">
            <a:avLst/>
          </a:prstGeom>
          <a:noFill/>
          <a:ln cap="flat" cmpd="sng" w="19050">
            <a:solidFill>
              <a:srgbClr val="E9EDFD"/>
            </a:solidFill>
            <a:prstDash val="dash"/>
            <a:round/>
            <a:headEnd len="med" w="med" type="none"/>
            <a:tailEnd len="med" w="med" type="none"/>
          </a:ln>
        </p:spPr>
      </p:cxnSp>
      <p:pic>
        <p:nvPicPr>
          <p:cNvPr id="292" name="Google Shape;292;p25"/>
          <p:cNvPicPr preferRelativeResize="0"/>
          <p:nvPr/>
        </p:nvPicPr>
        <p:blipFill>
          <a:blip r:embed="rId3">
            <a:alphaModFix/>
          </a:blip>
          <a:stretch>
            <a:fillRect/>
          </a:stretch>
        </p:blipFill>
        <p:spPr>
          <a:xfrm rot="607504">
            <a:off x="3875781" y="262254"/>
            <a:ext cx="448725" cy="447496"/>
          </a:xfrm>
          <a:prstGeom prst="rect">
            <a:avLst/>
          </a:prstGeom>
          <a:noFill/>
          <a:ln>
            <a:noFill/>
          </a:ln>
        </p:spPr>
      </p:pic>
      <p:sp>
        <p:nvSpPr>
          <p:cNvPr id="293" name="Google Shape;293;p25"/>
          <p:cNvSpPr/>
          <p:nvPr/>
        </p:nvSpPr>
        <p:spPr>
          <a:xfrm>
            <a:off x="4747800" y="180000"/>
            <a:ext cx="4215000" cy="4783800"/>
          </a:xfrm>
          <a:prstGeom prst="rect">
            <a:avLst/>
          </a:prstGeom>
          <a:noFill/>
          <a:ln cap="flat" cmpd="sng" w="19050">
            <a:solidFill>
              <a:srgbClr val="5070F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4" name="Google Shape;294;p25"/>
          <p:cNvSpPr/>
          <p:nvPr/>
        </p:nvSpPr>
        <p:spPr>
          <a:xfrm>
            <a:off x="4874175" y="2078200"/>
            <a:ext cx="2268900" cy="2752200"/>
          </a:xfrm>
          <a:prstGeom prst="rect">
            <a:avLst/>
          </a:prstGeom>
          <a:noFill/>
          <a:ln cap="flat" cmpd="sng" w="9525">
            <a:solidFill>
              <a:srgbClr val="2D134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5" name="Google Shape;295;p25"/>
          <p:cNvSpPr/>
          <p:nvPr/>
        </p:nvSpPr>
        <p:spPr>
          <a:xfrm>
            <a:off x="7250375" y="924300"/>
            <a:ext cx="1583100" cy="3917700"/>
          </a:xfrm>
          <a:prstGeom prst="rect">
            <a:avLst/>
          </a:prstGeom>
          <a:solidFill>
            <a:srgbClr val="E9EDFD"/>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25"/>
          <p:cNvSpPr txBox="1"/>
          <p:nvPr/>
        </p:nvSpPr>
        <p:spPr>
          <a:xfrm>
            <a:off x="4747800" y="180000"/>
            <a:ext cx="4215000" cy="612000"/>
          </a:xfrm>
          <a:prstGeom prst="rect">
            <a:avLst/>
          </a:prstGeom>
          <a:solidFill>
            <a:srgbClr val="5070F0"/>
          </a:solidFill>
          <a:ln cap="flat" cmpd="sng" w="9525">
            <a:solidFill>
              <a:srgbClr val="5070F0"/>
            </a:solidFill>
            <a:prstDash val="solid"/>
            <a:round/>
            <a:headEnd len="sm" w="sm" type="none"/>
            <a:tailEnd len="sm" w="sm" type="none"/>
          </a:ln>
        </p:spPr>
        <p:txBody>
          <a:bodyPr anchorCtr="0" anchor="ctr" bIns="91425" lIns="91425" spcFirstLastPara="1" rIns="91425" wrap="square" tIns="91425">
            <a:noAutofit/>
          </a:bodyPr>
          <a:lstStyle/>
          <a:p>
            <a:pPr indent="0" lvl="0" marL="35999" rtl="0" algn="l">
              <a:spcBef>
                <a:spcPts val="0"/>
              </a:spcBef>
              <a:spcAft>
                <a:spcPts val="0"/>
              </a:spcAft>
              <a:buNone/>
            </a:pPr>
            <a:r>
              <a:rPr lang="fr" sz="2400">
                <a:solidFill>
                  <a:srgbClr val="FCFCFC"/>
                </a:solidFill>
                <a:latin typeface="Montserrat Black"/>
                <a:ea typeface="Montserrat Black"/>
                <a:cs typeface="Montserrat Black"/>
                <a:sym typeface="Montserrat Black"/>
              </a:rPr>
              <a:t>LE RETEX</a:t>
            </a:r>
            <a:endParaRPr sz="2400">
              <a:solidFill>
                <a:srgbClr val="FCFCFC"/>
              </a:solidFill>
              <a:latin typeface="Montserrat Black"/>
              <a:ea typeface="Montserrat Black"/>
              <a:cs typeface="Montserrat Black"/>
              <a:sym typeface="Montserrat Black"/>
            </a:endParaRPr>
          </a:p>
        </p:txBody>
      </p:sp>
      <p:sp>
        <p:nvSpPr>
          <p:cNvPr id="297" name="Google Shape;297;p25"/>
          <p:cNvSpPr txBox="1"/>
          <p:nvPr/>
        </p:nvSpPr>
        <p:spPr>
          <a:xfrm>
            <a:off x="4871052" y="2078200"/>
            <a:ext cx="2271900" cy="366600"/>
          </a:xfrm>
          <a:prstGeom prst="rect">
            <a:avLst/>
          </a:prstGeom>
          <a:solidFill>
            <a:srgbClr val="2D134B"/>
          </a:solidFill>
          <a:ln>
            <a:noFill/>
          </a:ln>
        </p:spPr>
        <p:txBody>
          <a:bodyPr anchorCtr="0" anchor="ctr" bIns="91425" lIns="91425" spcFirstLastPara="1" rIns="91425" wrap="square" tIns="91425">
            <a:noAutofit/>
          </a:bodyPr>
          <a:lstStyle/>
          <a:p>
            <a:pPr indent="0" lvl="0" marL="35999" rtl="0" algn="l">
              <a:spcBef>
                <a:spcPts val="0"/>
              </a:spcBef>
              <a:spcAft>
                <a:spcPts val="0"/>
              </a:spcAft>
              <a:buNone/>
            </a:pPr>
            <a:r>
              <a:rPr lang="fr">
                <a:solidFill>
                  <a:schemeClr val="lt1"/>
                </a:solidFill>
                <a:latin typeface="Montserrat ExtraBold"/>
                <a:ea typeface="Montserrat ExtraBold"/>
                <a:cs typeface="Montserrat ExtraBold"/>
                <a:sym typeface="Montserrat ExtraBold"/>
              </a:rPr>
              <a:t>Description</a:t>
            </a:r>
            <a:endParaRPr>
              <a:solidFill>
                <a:schemeClr val="lt1"/>
              </a:solidFill>
              <a:latin typeface="Montserrat ExtraBold"/>
              <a:ea typeface="Montserrat ExtraBold"/>
              <a:cs typeface="Montserrat ExtraBold"/>
              <a:sym typeface="Montserrat ExtraBold"/>
            </a:endParaRPr>
          </a:p>
        </p:txBody>
      </p:sp>
      <p:sp>
        <p:nvSpPr>
          <p:cNvPr id="298" name="Google Shape;298;p25"/>
          <p:cNvSpPr txBox="1"/>
          <p:nvPr/>
        </p:nvSpPr>
        <p:spPr>
          <a:xfrm>
            <a:off x="4874182" y="2444804"/>
            <a:ext cx="2271900" cy="240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900">
                <a:solidFill>
                  <a:srgbClr val="2D134B"/>
                </a:solidFill>
                <a:latin typeface="Montserrat"/>
                <a:ea typeface="Montserrat"/>
                <a:cs typeface="Montserrat"/>
                <a:sym typeface="Montserrat"/>
              </a:rPr>
              <a:t>Une présentation pour partager les enseignements tirés d'une expérience spécifique liée à un projet, une initiative ou une situation professionnelle. </a:t>
            </a:r>
            <a:br>
              <a:rPr lang="fr" sz="900">
                <a:solidFill>
                  <a:srgbClr val="2D134B"/>
                </a:solidFill>
                <a:latin typeface="Montserrat"/>
                <a:ea typeface="Montserrat"/>
                <a:cs typeface="Montserrat"/>
                <a:sym typeface="Montserrat"/>
              </a:rPr>
            </a:br>
            <a:br>
              <a:rPr lang="fr" sz="900">
                <a:solidFill>
                  <a:srgbClr val="2D134B"/>
                </a:solidFill>
                <a:latin typeface="Montserrat"/>
                <a:ea typeface="Montserrat"/>
                <a:cs typeface="Montserrat"/>
                <a:sym typeface="Montserrat"/>
              </a:rPr>
            </a:br>
            <a:r>
              <a:rPr lang="fr" sz="900">
                <a:solidFill>
                  <a:srgbClr val="2D134B"/>
                </a:solidFill>
                <a:latin typeface="Montserrat"/>
                <a:ea typeface="Montserrat"/>
                <a:cs typeface="Montserrat"/>
                <a:sym typeface="Montserrat"/>
              </a:rPr>
              <a:t>L’objectif de cette présentation est d’informer les participants des réussites, des problèmes rencontrés, des leçons apprises, et des meilleures pratiques issues de cette expérience.</a:t>
            </a:r>
            <a:endParaRPr sz="900">
              <a:solidFill>
                <a:srgbClr val="2D134B"/>
              </a:solidFill>
              <a:latin typeface="Montserrat"/>
              <a:ea typeface="Montserrat"/>
              <a:cs typeface="Montserrat"/>
              <a:sym typeface="Montserrat"/>
            </a:endParaRPr>
          </a:p>
          <a:p>
            <a:pPr indent="0" lvl="0" marL="0" rtl="0" algn="l">
              <a:spcBef>
                <a:spcPts val="0"/>
              </a:spcBef>
              <a:spcAft>
                <a:spcPts val="0"/>
              </a:spcAft>
              <a:buNone/>
            </a:pPr>
            <a:r>
              <a:t/>
            </a:r>
            <a:endParaRPr sz="900">
              <a:solidFill>
                <a:srgbClr val="2D134B"/>
              </a:solidFill>
              <a:latin typeface="Montserrat"/>
              <a:ea typeface="Montserrat"/>
              <a:cs typeface="Montserrat"/>
              <a:sym typeface="Montserrat"/>
            </a:endParaRPr>
          </a:p>
          <a:p>
            <a:pPr indent="0" lvl="0" marL="0" rtl="0" algn="l">
              <a:spcBef>
                <a:spcPts val="0"/>
              </a:spcBef>
              <a:spcAft>
                <a:spcPts val="0"/>
              </a:spcAft>
              <a:buNone/>
            </a:pPr>
            <a:r>
              <a:rPr lang="fr" sz="900">
                <a:solidFill>
                  <a:srgbClr val="2D134B"/>
                </a:solidFill>
                <a:latin typeface="Montserrat"/>
                <a:ea typeface="Montserrat"/>
                <a:cs typeface="Montserrat"/>
                <a:sym typeface="Montserrat"/>
              </a:rPr>
              <a:t>Limiter à 30 le nombre de participants permet de rendre le format plus participatif.</a:t>
            </a:r>
            <a:endParaRPr sz="900">
              <a:solidFill>
                <a:srgbClr val="2D134B"/>
              </a:solidFill>
              <a:latin typeface="Montserrat"/>
              <a:ea typeface="Montserrat"/>
              <a:cs typeface="Montserrat"/>
              <a:sym typeface="Montserrat"/>
            </a:endParaRPr>
          </a:p>
        </p:txBody>
      </p:sp>
      <p:sp>
        <p:nvSpPr>
          <p:cNvPr id="299" name="Google Shape;299;p25"/>
          <p:cNvSpPr txBox="1"/>
          <p:nvPr/>
        </p:nvSpPr>
        <p:spPr>
          <a:xfrm>
            <a:off x="7349375" y="2617675"/>
            <a:ext cx="1369800" cy="479400"/>
          </a:xfrm>
          <a:prstGeom prst="rect">
            <a:avLst/>
          </a:prstGeom>
          <a:solidFill>
            <a:srgbClr val="2D13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a:solidFill>
                  <a:schemeClr val="lt1"/>
                </a:solidFill>
                <a:latin typeface="Montserrat ExtraBold"/>
                <a:ea typeface="Montserrat ExtraBold"/>
                <a:cs typeface="Montserrat ExtraBold"/>
                <a:sym typeface="Montserrat ExtraBold"/>
              </a:rPr>
              <a:t>Ressources humaines</a:t>
            </a:r>
            <a:endParaRPr>
              <a:solidFill>
                <a:schemeClr val="lt1"/>
              </a:solidFill>
              <a:latin typeface="Montserrat ExtraBold"/>
              <a:ea typeface="Montserrat ExtraBold"/>
              <a:cs typeface="Montserrat ExtraBold"/>
              <a:sym typeface="Montserrat ExtraBold"/>
            </a:endParaRPr>
          </a:p>
        </p:txBody>
      </p:sp>
      <p:sp>
        <p:nvSpPr>
          <p:cNvPr id="300" name="Google Shape;300;p25"/>
          <p:cNvSpPr txBox="1"/>
          <p:nvPr/>
        </p:nvSpPr>
        <p:spPr>
          <a:xfrm>
            <a:off x="7272329" y="3097075"/>
            <a:ext cx="15696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900">
                <a:solidFill>
                  <a:srgbClr val="2D134B"/>
                </a:solidFill>
                <a:latin typeface="Montserrat Medium"/>
                <a:ea typeface="Montserrat Medium"/>
                <a:cs typeface="Montserrat Medium"/>
                <a:sym typeface="Montserrat Medium"/>
              </a:rPr>
              <a:t>Un représentant de la structure concernée par l’expérience. </a:t>
            </a:r>
            <a:endParaRPr sz="900">
              <a:solidFill>
                <a:srgbClr val="2D134B"/>
              </a:solidFill>
              <a:latin typeface="Montserrat Medium"/>
              <a:ea typeface="Montserrat Medium"/>
              <a:cs typeface="Montserrat Medium"/>
              <a:sym typeface="Montserrat Medium"/>
            </a:endParaRPr>
          </a:p>
        </p:txBody>
      </p:sp>
      <p:sp>
        <p:nvSpPr>
          <p:cNvPr id="301" name="Google Shape;301;p25"/>
          <p:cNvSpPr txBox="1"/>
          <p:nvPr/>
        </p:nvSpPr>
        <p:spPr>
          <a:xfrm>
            <a:off x="4871050" y="924300"/>
            <a:ext cx="2271900" cy="992400"/>
          </a:xfrm>
          <a:prstGeom prst="rect">
            <a:avLst/>
          </a:prstGeom>
          <a:solidFill>
            <a:srgbClr val="5070F0"/>
          </a:solidFill>
          <a:ln>
            <a:noFill/>
          </a:ln>
        </p:spPr>
        <p:txBody>
          <a:bodyPr anchorCtr="0" anchor="ctr" bIns="91425" lIns="91425" spcFirstLastPara="1" rIns="91425" wrap="square" tIns="91425">
            <a:noAutofit/>
          </a:bodyPr>
          <a:lstStyle/>
          <a:p>
            <a:pPr indent="0" lvl="0" marL="35999" rtl="0" algn="l">
              <a:spcBef>
                <a:spcPts val="0"/>
              </a:spcBef>
              <a:spcAft>
                <a:spcPts val="0"/>
              </a:spcAft>
              <a:buNone/>
            </a:pPr>
            <a:r>
              <a:rPr lang="fr">
                <a:solidFill>
                  <a:schemeClr val="lt1"/>
                </a:solidFill>
                <a:latin typeface="Montserrat ExtraBold"/>
                <a:ea typeface="Montserrat ExtraBold"/>
                <a:cs typeface="Montserrat ExtraBold"/>
                <a:sym typeface="Montserrat ExtraBold"/>
              </a:rPr>
              <a:t>Découvrir l’expertise développée par un professionnel sur le terrain</a:t>
            </a:r>
            <a:endParaRPr>
              <a:solidFill>
                <a:schemeClr val="lt1"/>
              </a:solidFill>
              <a:latin typeface="Montserrat ExtraBold"/>
              <a:ea typeface="Montserrat ExtraBold"/>
              <a:cs typeface="Montserrat ExtraBold"/>
              <a:sym typeface="Montserrat ExtraBold"/>
            </a:endParaRPr>
          </a:p>
        </p:txBody>
      </p:sp>
      <p:sp>
        <p:nvSpPr>
          <p:cNvPr id="302" name="Google Shape;302;p25"/>
          <p:cNvSpPr txBox="1"/>
          <p:nvPr/>
        </p:nvSpPr>
        <p:spPr>
          <a:xfrm>
            <a:off x="7348510" y="1038100"/>
            <a:ext cx="1369800" cy="290100"/>
          </a:xfrm>
          <a:prstGeom prst="rect">
            <a:avLst/>
          </a:prstGeom>
          <a:solidFill>
            <a:srgbClr val="2D13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1200">
                <a:solidFill>
                  <a:schemeClr val="lt1"/>
                </a:solidFill>
                <a:latin typeface="Montserrat ExtraBold"/>
                <a:ea typeface="Montserrat ExtraBold"/>
                <a:cs typeface="Montserrat ExtraBold"/>
                <a:sym typeface="Montserrat ExtraBold"/>
              </a:rPr>
              <a:t>Valorisation</a:t>
            </a:r>
            <a:endParaRPr sz="1200">
              <a:solidFill>
                <a:schemeClr val="lt1"/>
              </a:solidFill>
              <a:latin typeface="Montserrat ExtraBold"/>
              <a:ea typeface="Montserrat ExtraBold"/>
              <a:cs typeface="Montserrat ExtraBold"/>
              <a:sym typeface="Montserrat ExtraBold"/>
            </a:endParaRPr>
          </a:p>
        </p:txBody>
      </p:sp>
      <p:sp>
        <p:nvSpPr>
          <p:cNvPr id="303" name="Google Shape;303;p25"/>
          <p:cNvSpPr txBox="1"/>
          <p:nvPr/>
        </p:nvSpPr>
        <p:spPr>
          <a:xfrm>
            <a:off x="7265530" y="1280575"/>
            <a:ext cx="15696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900">
                <a:solidFill>
                  <a:srgbClr val="2D134B"/>
                </a:solidFill>
                <a:latin typeface="Montserrat Medium"/>
                <a:ea typeface="Montserrat Medium"/>
                <a:cs typeface="Montserrat Medium"/>
                <a:sym typeface="Montserrat Medium"/>
              </a:rPr>
              <a:t>Une publication sur les réseaux sociaux avec une photo du retex mentionnant l’invité.</a:t>
            </a:r>
            <a:endParaRPr sz="900">
              <a:solidFill>
                <a:srgbClr val="2D134B"/>
              </a:solidFill>
              <a:latin typeface="Montserrat Medium"/>
              <a:ea typeface="Montserrat Medium"/>
              <a:cs typeface="Montserrat Medium"/>
              <a:sym typeface="Montserrat Medium"/>
            </a:endParaRPr>
          </a:p>
        </p:txBody>
      </p:sp>
      <p:pic>
        <p:nvPicPr>
          <p:cNvPr id="304" name="Google Shape;304;p25"/>
          <p:cNvPicPr preferRelativeResize="0"/>
          <p:nvPr/>
        </p:nvPicPr>
        <p:blipFill>
          <a:blip r:embed="rId3">
            <a:alphaModFix/>
          </a:blip>
          <a:stretch>
            <a:fillRect/>
          </a:stretch>
        </p:blipFill>
        <p:spPr>
          <a:xfrm rot="607504">
            <a:off x="8443581" y="262254"/>
            <a:ext cx="448725" cy="44749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26"/>
          <p:cNvSpPr/>
          <p:nvPr/>
        </p:nvSpPr>
        <p:spPr>
          <a:xfrm>
            <a:off x="180000" y="180000"/>
            <a:ext cx="8784000" cy="4783800"/>
          </a:xfrm>
          <a:prstGeom prst="rect">
            <a:avLst/>
          </a:prstGeom>
          <a:noFill/>
          <a:ln cap="flat" cmpd="sng" w="19050">
            <a:solidFill>
              <a:srgbClr val="5070F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0" name="Google Shape;310;p26"/>
          <p:cNvSpPr txBox="1"/>
          <p:nvPr/>
        </p:nvSpPr>
        <p:spPr>
          <a:xfrm>
            <a:off x="180000" y="791949"/>
            <a:ext cx="2694600" cy="673800"/>
          </a:xfrm>
          <a:prstGeom prst="rect">
            <a:avLst/>
          </a:prstGeom>
          <a:solidFill>
            <a:srgbClr val="5070F0"/>
          </a:solidFill>
          <a:ln cap="flat" cmpd="sng" w="9525">
            <a:solidFill>
              <a:srgbClr val="5070F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sz="2200">
                <a:solidFill>
                  <a:srgbClr val="FCFCFC"/>
                </a:solidFill>
                <a:latin typeface="Montserrat Black"/>
                <a:ea typeface="Montserrat Black"/>
                <a:cs typeface="Montserrat Black"/>
                <a:sym typeface="Montserrat Black"/>
              </a:rPr>
              <a:t>Mon objectif :</a:t>
            </a:r>
            <a:endParaRPr sz="2200">
              <a:solidFill>
                <a:srgbClr val="FCFCFC"/>
              </a:solidFill>
              <a:latin typeface="Montserrat Black"/>
              <a:ea typeface="Montserrat Black"/>
              <a:cs typeface="Montserrat Black"/>
              <a:sym typeface="Montserrat Black"/>
            </a:endParaRPr>
          </a:p>
        </p:txBody>
      </p:sp>
      <p:sp>
        <p:nvSpPr>
          <p:cNvPr id="311" name="Google Shape;311;p26"/>
          <p:cNvSpPr txBox="1"/>
          <p:nvPr/>
        </p:nvSpPr>
        <p:spPr>
          <a:xfrm>
            <a:off x="2874600" y="791949"/>
            <a:ext cx="6089400" cy="673800"/>
          </a:xfrm>
          <a:prstGeom prst="rect">
            <a:avLst/>
          </a:prstGeom>
          <a:noFill/>
          <a:ln cap="flat" cmpd="sng" w="9525">
            <a:solidFill>
              <a:srgbClr val="5070F0"/>
            </a:solidFill>
            <a:prstDash val="solid"/>
            <a:round/>
            <a:headEnd len="sm" w="sm" type="none"/>
            <a:tailEnd len="sm" w="sm" type="none"/>
          </a:ln>
        </p:spPr>
        <p:txBody>
          <a:bodyPr anchorCtr="0" anchor="ctr" bIns="91425" lIns="91425" spcFirstLastPara="1" rIns="91425" wrap="square" tIns="91425">
            <a:noAutofit/>
          </a:bodyPr>
          <a:lstStyle/>
          <a:p>
            <a:pPr indent="0" lvl="0" marL="72000" rtl="0" algn="l">
              <a:spcBef>
                <a:spcPts val="0"/>
              </a:spcBef>
              <a:spcAft>
                <a:spcPts val="0"/>
              </a:spcAft>
              <a:buNone/>
            </a:pPr>
            <a:r>
              <a:rPr b="1" lang="fr">
                <a:solidFill>
                  <a:srgbClr val="5070F0"/>
                </a:solidFill>
                <a:latin typeface="Montserrat"/>
                <a:ea typeface="Montserrat"/>
                <a:cs typeface="Montserrat"/>
                <a:sym typeface="Montserrat"/>
              </a:rPr>
              <a:t>Développer de l’expertise sur une thématique de l’inclusion numérique et favoriser une ouverture nationale.</a:t>
            </a:r>
            <a:endParaRPr b="1">
              <a:solidFill>
                <a:srgbClr val="5070F0"/>
              </a:solidFill>
              <a:latin typeface="Montserrat"/>
              <a:ea typeface="Montserrat"/>
              <a:cs typeface="Montserrat"/>
              <a:sym typeface="Montserrat"/>
            </a:endParaRPr>
          </a:p>
        </p:txBody>
      </p:sp>
      <p:sp>
        <p:nvSpPr>
          <p:cNvPr id="312" name="Google Shape;312;p26"/>
          <p:cNvSpPr txBox="1"/>
          <p:nvPr/>
        </p:nvSpPr>
        <p:spPr>
          <a:xfrm>
            <a:off x="180000" y="180000"/>
            <a:ext cx="8784000" cy="612000"/>
          </a:xfrm>
          <a:prstGeom prst="rect">
            <a:avLst/>
          </a:prstGeom>
          <a:solidFill>
            <a:srgbClr val="2D134B"/>
          </a:solidFill>
          <a:ln cap="flat" cmpd="sng" w="9525">
            <a:solidFill>
              <a:srgbClr val="2D134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sz="2400">
                <a:solidFill>
                  <a:srgbClr val="FCFCFC"/>
                </a:solidFill>
                <a:latin typeface="Montserrat Black"/>
                <a:ea typeface="Montserrat Black"/>
                <a:cs typeface="Montserrat Black"/>
                <a:sym typeface="Montserrat Black"/>
              </a:rPr>
              <a:t>Niveau 3</a:t>
            </a:r>
            <a:endParaRPr sz="2400">
              <a:solidFill>
                <a:srgbClr val="FCFCFC"/>
              </a:solidFill>
              <a:latin typeface="Montserrat Black"/>
              <a:ea typeface="Montserrat Black"/>
              <a:cs typeface="Montserrat Black"/>
              <a:sym typeface="Montserrat Black"/>
            </a:endParaRPr>
          </a:p>
        </p:txBody>
      </p:sp>
      <p:pic>
        <p:nvPicPr>
          <p:cNvPr id="313" name="Google Shape;313;p26"/>
          <p:cNvPicPr preferRelativeResize="0"/>
          <p:nvPr/>
        </p:nvPicPr>
        <p:blipFill>
          <a:blip r:embed="rId3">
            <a:alphaModFix/>
          </a:blip>
          <a:stretch>
            <a:fillRect/>
          </a:stretch>
        </p:blipFill>
        <p:spPr>
          <a:xfrm rot="607504">
            <a:off x="8434756" y="262254"/>
            <a:ext cx="448725" cy="447496"/>
          </a:xfrm>
          <a:prstGeom prst="rect">
            <a:avLst/>
          </a:prstGeom>
          <a:noFill/>
          <a:ln>
            <a:noFill/>
          </a:ln>
        </p:spPr>
      </p:pic>
      <p:sp>
        <p:nvSpPr>
          <p:cNvPr id="314" name="Google Shape;314;p26"/>
          <p:cNvSpPr txBox="1"/>
          <p:nvPr/>
        </p:nvSpPr>
        <p:spPr>
          <a:xfrm>
            <a:off x="180000" y="1565900"/>
            <a:ext cx="5253300" cy="673800"/>
          </a:xfrm>
          <a:prstGeom prst="rect">
            <a:avLst/>
          </a:prstGeom>
          <a:noFill/>
          <a:ln>
            <a:noFill/>
          </a:ln>
        </p:spPr>
        <p:txBody>
          <a:bodyPr anchorCtr="0" anchor="ctr" bIns="91425" lIns="91425" spcFirstLastPara="1" rIns="91425" wrap="square" tIns="91425">
            <a:noAutofit/>
          </a:bodyPr>
          <a:lstStyle/>
          <a:p>
            <a:pPr indent="0" lvl="0" marL="216000" rtl="0" algn="l">
              <a:spcBef>
                <a:spcPts val="0"/>
              </a:spcBef>
              <a:spcAft>
                <a:spcPts val="0"/>
              </a:spcAft>
              <a:buNone/>
            </a:pPr>
            <a:r>
              <a:rPr lang="fr" sz="1800">
                <a:solidFill>
                  <a:srgbClr val="2D134B"/>
                </a:solidFill>
                <a:latin typeface="Montserrat Black"/>
                <a:ea typeface="Montserrat Black"/>
                <a:cs typeface="Montserrat Black"/>
                <a:sym typeface="Montserrat Black"/>
              </a:rPr>
              <a:t>Les formats à privilégier :</a:t>
            </a:r>
            <a:endParaRPr sz="1800">
              <a:solidFill>
                <a:srgbClr val="2D134B"/>
              </a:solidFill>
              <a:latin typeface="Montserrat Black"/>
              <a:ea typeface="Montserrat Black"/>
              <a:cs typeface="Montserrat Black"/>
              <a:sym typeface="Montserrat Black"/>
            </a:endParaRPr>
          </a:p>
        </p:txBody>
      </p:sp>
      <p:grpSp>
        <p:nvGrpSpPr>
          <p:cNvPr id="315" name="Google Shape;315;p26"/>
          <p:cNvGrpSpPr/>
          <p:nvPr/>
        </p:nvGrpSpPr>
        <p:grpSpPr>
          <a:xfrm>
            <a:off x="1361319" y="2556025"/>
            <a:ext cx="6421362" cy="1826200"/>
            <a:chOff x="1387238" y="2493900"/>
            <a:chExt cx="6421362" cy="1826200"/>
          </a:xfrm>
        </p:grpSpPr>
        <p:grpSp>
          <p:nvGrpSpPr>
            <p:cNvPr id="316" name="Google Shape;316;p26"/>
            <p:cNvGrpSpPr/>
            <p:nvPr/>
          </p:nvGrpSpPr>
          <p:grpSpPr>
            <a:xfrm>
              <a:off x="4742588" y="2493900"/>
              <a:ext cx="3066012" cy="786000"/>
              <a:chOff x="4249975" y="2442550"/>
              <a:chExt cx="3066012" cy="786000"/>
            </a:xfrm>
          </p:grpSpPr>
          <p:sp>
            <p:nvSpPr>
              <p:cNvPr id="317" name="Google Shape;317;p26"/>
              <p:cNvSpPr txBox="1"/>
              <p:nvPr/>
            </p:nvSpPr>
            <p:spPr>
              <a:xfrm>
                <a:off x="5035987" y="2442550"/>
                <a:ext cx="2280000" cy="786000"/>
              </a:xfrm>
              <a:prstGeom prst="rect">
                <a:avLst/>
              </a:prstGeom>
              <a:noFill/>
              <a:ln cap="flat" cmpd="sng" w="9525">
                <a:solidFill>
                  <a:srgbClr val="2D134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sz="1800">
                    <a:solidFill>
                      <a:srgbClr val="2D134B"/>
                    </a:solidFill>
                    <a:latin typeface="Montserrat Black"/>
                    <a:ea typeface="Montserrat Black"/>
                    <a:cs typeface="Montserrat Black"/>
                    <a:sym typeface="Montserrat Black"/>
                  </a:rPr>
                  <a:t>EXPLORCAMP</a:t>
                </a:r>
                <a:endParaRPr sz="1800">
                  <a:solidFill>
                    <a:srgbClr val="2D134B"/>
                  </a:solidFill>
                  <a:latin typeface="Montserrat Black"/>
                  <a:ea typeface="Montserrat Black"/>
                  <a:cs typeface="Montserrat Black"/>
                  <a:sym typeface="Montserrat Black"/>
                </a:endParaRPr>
              </a:p>
            </p:txBody>
          </p:sp>
          <p:sp>
            <p:nvSpPr>
              <p:cNvPr id="318" name="Google Shape;318;p26"/>
              <p:cNvSpPr/>
              <p:nvPr/>
            </p:nvSpPr>
            <p:spPr>
              <a:xfrm>
                <a:off x="4249975" y="2442550"/>
                <a:ext cx="786000" cy="786000"/>
              </a:xfrm>
              <a:prstGeom prst="rect">
                <a:avLst/>
              </a:prstGeom>
              <a:solidFill>
                <a:srgbClr val="2D134B"/>
              </a:solidFill>
              <a:ln cap="flat" cmpd="sng" w="9525">
                <a:solidFill>
                  <a:srgbClr val="2D134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sz="3000">
                    <a:solidFill>
                      <a:srgbClr val="FCFCFC"/>
                    </a:solidFill>
                    <a:latin typeface="Montserrat Black"/>
                    <a:ea typeface="Montserrat Black"/>
                    <a:cs typeface="Montserrat Black"/>
                    <a:sym typeface="Montserrat Black"/>
                  </a:rPr>
                  <a:t>3</a:t>
                </a:r>
                <a:endParaRPr sz="3000"/>
              </a:p>
            </p:txBody>
          </p:sp>
        </p:grpSp>
        <p:grpSp>
          <p:nvGrpSpPr>
            <p:cNvPr id="319" name="Google Shape;319;p26"/>
            <p:cNvGrpSpPr/>
            <p:nvPr/>
          </p:nvGrpSpPr>
          <p:grpSpPr>
            <a:xfrm>
              <a:off x="1387238" y="2493900"/>
              <a:ext cx="3066012" cy="786000"/>
              <a:chOff x="4249975" y="2442550"/>
              <a:chExt cx="3066012" cy="786000"/>
            </a:xfrm>
          </p:grpSpPr>
          <p:sp>
            <p:nvSpPr>
              <p:cNvPr id="320" name="Google Shape;320;p26"/>
              <p:cNvSpPr txBox="1"/>
              <p:nvPr/>
            </p:nvSpPr>
            <p:spPr>
              <a:xfrm>
                <a:off x="5035987" y="2442550"/>
                <a:ext cx="2280000" cy="786000"/>
              </a:xfrm>
              <a:prstGeom prst="rect">
                <a:avLst/>
              </a:prstGeom>
              <a:noFill/>
              <a:ln cap="flat" cmpd="sng" w="9525">
                <a:solidFill>
                  <a:srgbClr val="2D134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sz="1800">
                    <a:solidFill>
                      <a:srgbClr val="2D134B"/>
                    </a:solidFill>
                    <a:latin typeface="Montserrat Black"/>
                    <a:ea typeface="Montserrat Black"/>
                    <a:cs typeface="Montserrat Black"/>
                    <a:sym typeface="Montserrat Black"/>
                  </a:rPr>
                  <a:t>DESIGN </a:t>
                </a:r>
                <a:br>
                  <a:rPr lang="fr" sz="1800">
                    <a:solidFill>
                      <a:srgbClr val="2D134B"/>
                    </a:solidFill>
                    <a:latin typeface="Montserrat Black"/>
                    <a:ea typeface="Montserrat Black"/>
                    <a:cs typeface="Montserrat Black"/>
                    <a:sym typeface="Montserrat Black"/>
                  </a:rPr>
                </a:br>
                <a:r>
                  <a:rPr lang="fr" sz="1800">
                    <a:solidFill>
                      <a:srgbClr val="2D134B"/>
                    </a:solidFill>
                    <a:latin typeface="Montserrat Black"/>
                    <a:ea typeface="Montserrat Black"/>
                    <a:cs typeface="Montserrat Black"/>
                    <a:sym typeface="Montserrat Black"/>
                  </a:rPr>
                  <a:t>FICTION</a:t>
                </a:r>
                <a:endParaRPr sz="1800">
                  <a:solidFill>
                    <a:srgbClr val="2D134B"/>
                  </a:solidFill>
                  <a:latin typeface="Montserrat Black"/>
                  <a:ea typeface="Montserrat Black"/>
                  <a:cs typeface="Montserrat Black"/>
                  <a:sym typeface="Montserrat Black"/>
                </a:endParaRPr>
              </a:p>
            </p:txBody>
          </p:sp>
          <p:sp>
            <p:nvSpPr>
              <p:cNvPr id="321" name="Google Shape;321;p26"/>
              <p:cNvSpPr/>
              <p:nvPr/>
            </p:nvSpPr>
            <p:spPr>
              <a:xfrm>
                <a:off x="4249975" y="2442550"/>
                <a:ext cx="786000" cy="786000"/>
              </a:xfrm>
              <a:prstGeom prst="rect">
                <a:avLst/>
              </a:prstGeom>
              <a:solidFill>
                <a:srgbClr val="2D134B"/>
              </a:solidFill>
              <a:ln cap="flat" cmpd="sng" w="9525">
                <a:solidFill>
                  <a:srgbClr val="2D134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sz="3000">
                    <a:solidFill>
                      <a:srgbClr val="FCFCFC"/>
                    </a:solidFill>
                    <a:latin typeface="Montserrat Black"/>
                    <a:ea typeface="Montserrat Black"/>
                    <a:cs typeface="Montserrat Black"/>
                    <a:sym typeface="Montserrat Black"/>
                  </a:rPr>
                  <a:t>1</a:t>
                </a:r>
                <a:endParaRPr sz="3000"/>
              </a:p>
            </p:txBody>
          </p:sp>
        </p:grpSp>
        <p:grpSp>
          <p:nvGrpSpPr>
            <p:cNvPr id="322" name="Google Shape;322;p26"/>
            <p:cNvGrpSpPr/>
            <p:nvPr/>
          </p:nvGrpSpPr>
          <p:grpSpPr>
            <a:xfrm>
              <a:off x="1387238" y="3534100"/>
              <a:ext cx="3066012" cy="786000"/>
              <a:chOff x="4249975" y="2442550"/>
              <a:chExt cx="3066012" cy="786000"/>
            </a:xfrm>
          </p:grpSpPr>
          <p:sp>
            <p:nvSpPr>
              <p:cNvPr id="323" name="Google Shape;323;p26"/>
              <p:cNvSpPr txBox="1"/>
              <p:nvPr/>
            </p:nvSpPr>
            <p:spPr>
              <a:xfrm>
                <a:off x="5035987" y="2442550"/>
                <a:ext cx="2280000" cy="786000"/>
              </a:xfrm>
              <a:prstGeom prst="rect">
                <a:avLst/>
              </a:prstGeom>
              <a:noFill/>
              <a:ln cap="flat" cmpd="sng" w="9525">
                <a:solidFill>
                  <a:srgbClr val="2D134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sz="1800">
                    <a:solidFill>
                      <a:srgbClr val="2D134B"/>
                    </a:solidFill>
                    <a:latin typeface="Montserrat Black"/>
                    <a:ea typeface="Montserrat Black"/>
                    <a:cs typeface="Montserrat Black"/>
                    <a:sym typeface="Montserrat Black"/>
                  </a:rPr>
                  <a:t>KEYNOTE</a:t>
                </a:r>
                <a:endParaRPr sz="1800">
                  <a:solidFill>
                    <a:srgbClr val="2D134B"/>
                  </a:solidFill>
                  <a:latin typeface="Montserrat Black"/>
                  <a:ea typeface="Montserrat Black"/>
                  <a:cs typeface="Montserrat Black"/>
                  <a:sym typeface="Montserrat Black"/>
                </a:endParaRPr>
              </a:p>
            </p:txBody>
          </p:sp>
          <p:sp>
            <p:nvSpPr>
              <p:cNvPr id="324" name="Google Shape;324;p26"/>
              <p:cNvSpPr/>
              <p:nvPr/>
            </p:nvSpPr>
            <p:spPr>
              <a:xfrm>
                <a:off x="4249975" y="2442550"/>
                <a:ext cx="786000" cy="786000"/>
              </a:xfrm>
              <a:prstGeom prst="rect">
                <a:avLst/>
              </a:prstGeom>
              <a:solidFill>
                <a:srgbClr val="2D134B"/>
              </a:solidFill>
              <a:ln cap="flat" cmpd="sng" w="9525">
                <a:solidFill>
                  <a:srgbClr val="2D134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sz="3000">
                    <a:solidFill>
                      <a:srgbClr val="FCFCFC"/>
                    </a:solidFill>
                    <a:latin typeface="Montserrat Black"/>
                    <a:ea typeface="Montserrat Black"/>
                    <a:cs typeface="Montserrat Black"/>
                    <a:sym typeface="Montserrat Black"/>
                  </a:rPr>
                  <a:t>2</a:t>
                </a:r>
                <a:endParaRPr sz="3000"/>
              </a:p>
            </p:txBody>
          </p:sp>
        </p:gr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pic>
        <p:nvPicPr>
          <p:cNvPr id="329" name="Google Shape;329;p27"/>
          <p:cNvPicPr preferRelativeResize="0"/>
          <p:nvPr/>
        </p:nvPicPr>
        <p:blipFill>
          <a:blip r:embed="rId3">
            <a:alphaModFix/>
          </a:blip>
          <a:stretch>
            <a:fillRect/>
          </a:stretch>
        </p:blipFill>
        <p:spPr>
          <a:xfrm rot="607504">
            <a:off x="3865756" y="262254"/>
            <a:ext cx="448725" cy="447496"/>
          </a:xfrm>
          <a:prstGeom prst="rect">
            <a:avLst/>
          </a:prstGeom>
          <a:noFill/>
          <a:ln>
            <a:noFill/>
          </a:ln>
        </p:spPr>
      </p:pic>
      <p:sp>
        <p:nvSpPr>
          <p:cNvPr id="330" name="Google Shape;330;p27"/>
          <p:cNvSpPr/>
          <p:nvPr/>
        </p:nvSpPr>
        <p:spPr>
          <a:xfrm>
            <a:off x="180000" y="180000"/>
            <a:ext cx="4215000" cy="4783800"/>
          </a:xfrm>
          <a:prstGeom prst="rect">
            <a:avLst/>
          </a:prstGeom>
          <a:noFill/>
          <a:ln cap="flat" cmpd="sng" w="19050">
            <a:solidFill>
              <a:srgbClr val="5070F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1" name="Google Shape;331;p27"/>
          <p:cNvSpPr/>
          <p:nvPr/>
        </p:nvSpPr>
        <p:spPr>
          <a:xfrm>
            <a:off x="306375" y="2078200"/>
            <a:ext cx="2268900" cy="2752200"/>
          </a:xfrm>
          <a:prstGeom prst="rect">
            <a:avLst/>
          </a:prstGeom>
          <a:noFill/>
          <a:ln cap="flat" cmpd="sng" w="9525">
            <a:solidFill>
              <a:srgbClr val="2D134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2" name="Google Shape;332;p27"/>
          <p:cNvSpPr/>
          <p:nvPr/>
        </p:nvSpPr>
        <p:spPr>
          <a:xfrm>
            <a:off x="2682575" y="924300"/>
            <a:ext cx="1583100" cy="3917700"/>
          </a:xfrm>
          <a:prstGeom prst="rect">
            <a:avLst/>
          </a:prstGeom>
          <a:solidFill>
            <a:srgbClr val="E9EDFD"/>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27"/>
          <p:cNvSpPr txBox="1"/>
          <p:nvPr/>
        </p:nvSpPr>
        <p:spPr>
          <a:xfrm>
            <a:off x="180000" y="180000"/>
            <a:ext cx="4215000" cy="612000"/>
          </a:xfrm>
          <a:prstGeom prst="rect">
            <a:avLst/>
          </a:prstGeom>
          <a:solidFill>
            <a:srgbClr val="5070F0"/>
          </a:solidFill>
          <a:ln cap="flat" cmpd="sng" w="9525">
            <a:solidFill>
              <a:srgbClr val="5070F0"/>
            </a:solidFill>
            <a:prstDash val="solid"/>
            <a:round/>
            <a:headEnd len="sm" w="sm" type="none"/>
            <a:tailEnd len="sm" w="sm" type="none"/>
          </a:ln>
        </p:spPr>
        <p:txBody>
          <a:bodyPr anchorCtr="0" anchor="ctr" bIns="91425" lIns="91425" spcFirstLastPara="1" rIns="91425" wrap="square" tIns="91425">
            <a:noAutofit/>
          </a:bodyPr>
          <a:lstStyle/>
          <a:p>
            <a:pPr indent="0" lvl="0" marL="35999" rtl="0" algn="l">
              <a:spcBef>
                <a:spcPts val="0"/>
              </a:spcBef>
              <a:spcAft>
                <a:spcPts val="0"/>
              </a:spcAft>
              <a:buNone/>
            </a:pPr>
            <a:r>
              <a:rPr lang="fr" sz="2400">
                <a:solidFill>
                  <a:srgbClr val="FCFCFC"/>
                </a:solidFill>
                <a:latin typeface="Montserrat Black"/>
                <a:ea typeface="Montserrat Black"/>
                <a:cs typeface="Montserrat Black"/>
                <a:sym typeface="Montserrat Black"/>
              </a:rPr>
              <a:t>LE DESIGN </a:t>
            </a:r>
            <a:r>
              <a:rPr lang="fr" sz="2400">
                <a:solidFill>
                  <a:srgbClr val="FCFCFC"/>
                </a:solidFill>
                <a:latin typeface="Montserrat Black"/>
                <a:ea typeface="Montserrat Black"/>
                <a:cs typeface="Montserrat Black"/>
                <a:sym typeface="Montserrat Black"/>
              </a:rPr>
              <a:t>FICTION</a:t>
            </a:r>
            <a:endParaRPr sz="2400">
              <a:solidFill>
                <a:srgbClr val="FCFCFC"/>
              </a:solidFill>
              <a:latin typeface="Montserrat Black"/>
              <a:ea typeface="Montserrat Black"/>
              <a:cs typeface="Montserrat Black"/>
              <a:sym typeface="Montserrat Black"/>
            </a:endParaRPr>
          </a:p>
        </p:txBody>
      </p:sp>
      <p:sp>
        <p:nvSpPr>
          <p:cNvPr id="334" name="Google Shape;334;p27"/>
          <p:cNvSpPr txBox="1"/>
          <p:nvPr/>
        </p:nvSpPr>
        <p:spPr>
          <a:xfrm>
            <a:off x="303252" y="2078200"/>
            <a:ext cx="2271900" cy="366600"/>
          </a:xfrm>
          <a:prstGeom prst="rect">
            <a:avLst/>
          </a:prstGeom>
          <a:solidFill>
            <a:srgbClr val="2D134B"/>
          </a:solidFill>
          <a:ln>
            <a:noFill/>
          </a:ln>
        </p:spPr>
        <p:txBody>
          <a:bodyPr anchorCtr="0" anchor="ctr" bIns="91425" lIns="91425" spcFirstLastPara="1" rIns="91425" wrap="square" tIns="91425">
            <a:noAutofit/>
          </a:bodyPr>
          <a:lstStyle/>
          <a:p>
            <a:pPr indent="0" lvl="0" marL="35999" rtl="0" algn="l">
              <a:spcBef>
                <a:spcPts val="0"/>
              </a:spcBef>
              <a:spcAft>
                <a:spcPts val="0"/>
              </a:spcAft>
              <a:buNone/>
            </a:pPr>
            <a:r>
              <a:rPr lang="fr">
                <a:solidFill>
                  <a:schemeClr val="lt1"/>
                </a:solidFill>
                <a:latin typeface="Montserrat ExtraBold"/>
                <a:ea typeface="Montserrat ExtraBold"/>
                <a:cs typeface="Montserrat ExtraBold"/>
                <a:sym typeface="Montserrat ExtraBold"/>
              </a:rPr>
              <a:t>Description</a:t>
            </a:r>
            <a:endParaRPr>
              <a:solidFill>
                <a:schemeClr val="lt1"/>
              </a:solidFill>
              <a:latin typeface="Montserrat ExtraBold"/>
              <a:ea typeface="Montserrat ExtraBold"/>
              <a:cs typeface="Montserrat ExtraBold"/>
              <a:sym typeface="Montserrat ExtraBold"/>
            </a:endParaRPr>
          </a:p>
        </p:txBody>
      </p:sp>
      <p:sp>
        <p:nvSpPr>
          <p:cNvPr id="335" name="Google Shape;335;p27"/>
          <p:cNvSpPr txBox="1"/>
          <p:nvPr/>
        </p:nvSpPr>
        <p:spPr>
          <a:xfrm>
            <a:off x="306382" y="2444804"/>
            <a:ext cx="2271900" cy="240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900">
                <a:solidFill>
                  <a:srgbClr val="2D134B"/>
                </a:solidFill>
                <a:latin typeface="Montserrat"/>
                <a:ea typeface="Montserrat"/>
                <a:cs typeface="Montserrat"/>
                <a:sym typeface="Montserrat"/>
              </a:rPr>
              <a:t>Une session interactive qui utilise les principes du design fiction pour explorer des scénarios futurs et stimuler la créativité et l'innovation. </a:t>
            </a:r>
            <a:br>
              <a:rPr lang="fr" sz="900">
                <a:solidFill>
                  <a:srgbClr val="2D134B"/>
                </a:solidFill>
                <a:latin typeface="Montserrat"/>
                <a:ea typeface="Montserrat"/>
                <a:cs typeface="Montserrat"/>
                <a:sym typeface="Montserrat"/>
              </a:rPr>
            </a:br>
            <a:endParaRPr sz="900">
              <a:solidFill>
                <a:srgbClr val="2D134B"/>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fr" sz="900">
                <a:solidFill>
                  <a:srgbClr val="2D134B"/>
                </a:solidFill>
                <a:latin typeface="Montserrat"/>
                <a:ea typeface="Montserrat"/>
                <a:cs typeface="Montserrat"/>
                <a:sym typeface="Montserrat"/>
              </a:rPr>
              <a:t>L'objectif est de favoriser la réflexion créative, de générer des idées novatrices, de réagir face à des futurs plausibles, le tout pour encourager la pensée critique. </a:t>
            </a:r>
            <a:endParaRPr sz="900">
              <a:solidFill>
                <a:srgbClr val="2D134B"/>
              </a:solidFill>
              <a:latin typeface="Montserrat"/>
              <a:ea typeface="Montserrat"/>
              <a:cs typeface="Montserrat"/>
              <a:sym typeface="Montserrat"/>
            </a:endParaRPr>
          </a:p>
          <a:p>
            <a:pPr indent="0" lvl="0" marL="0" rtl="0" algn="l">
              <a:spcBef>
                <a:spcPts val="0"/>
              </a:spcBef>
              <a:spcAft>
                <a:spcPts val="0"/>
              </a:spcAft>
              <a:buNone/>
            </a:pPr>
            <a:r>
              <a:t/>
            </a:r>
            <a:endParaRPr sz="900">
              <a:solidFill>
                <a:srgbClr val="2D134B"/>
              </a:solidFill>
              <a:latin typeface="Montserrat"/>
              <a:ea typeface="Montserrat"/>
              <a:cs typeface="Montserrat"/>
              <a:sym typeface="Montserrat"/>
            </a:endParaRPr>
          </a:p>
          <a:p>
            <a:pPr indent="0" lvl="0" marL="0" rtl="0" algn="l">
              <a:spcBef>
                <a:spcPts val="0"/>
              </a:spcBef>
              <a:spcAft>
                <a:spcPts val="0"/>
              </a:spcAft>
              <a:buNone/>
            </a:pPr>
            <a:r>
              <a:rPr lang="fr" sz="900">
                <a:solidFill>
                  <a:srgbClr val="2D134B"/>
                </a:solidFill>
                <a:latin typeface="Montserrat"/>
                <a:ea typeface="Montserrat"/>
                <a:cs typeface="Montserrat"/>
                <a:sym typeface="Montserrat"/>
              </a:rPr>
              <a:t>Il est important de soigner la mise en scène pour favoriser l’immersion des participants. </a:t>
            </a:r>
            <a:endParaRPr sz="900">
              <a:solidFill>
                <a:srgbClr val="2D134B"/>
              </a:solidFill>
              <a:latin typeface="Montserrat"/>
              <a:ea typeface="Montserrat"/>
              <a:cs typeface="Montserrat"/>
              <a:sym typeface="Montserrat"/>
            </a:endParaRPr>
          </a:p>
          <a:p>
            <a:pPr indent="0" lvl="0" marL="0" rtl="0" algn="l">
              <a:spcBef>
                <a:spcPts val="0"/>
              </a:spcBef>
              <a:spcAft>
                <a:spcPts val="0"/>
              </a:spcAft>
              <a:buNone/>
            </a:pPr>
            <a:r>
              <a:t/>
            </a:r>
            <a:endParaRPr sz="900">
              <a:solidFill>
                <a:srgbClr val="2D134B"/>
              </a:solidFill>
              <a:latin typeface="Montserrat"/>
              <a:ea typeface="Montserrat"/>
              <a:cs typeface="Montserrat"/>
              <a:sym typeface="Montserrat"/>
            </a:endParaRPr>
          </a:p>
        </p:txBody>
      </p:sp>
      <p:sp>
        <p:nvSpPr>
          <p:cNvPr id="336" name="Google Shape;336;p27"/>
          <p:cNvSpPr txBox="1"/>
          <p:nvPr/>
        </p:nvSpPr>
        <p:spPr>
          <a:xfrm>
            <a:off x="2781575" y="2617675"/>
            <a:ext cx="1369800" cy="479400"/>
          </a:xfrm>
          <a:prstGeom prst="rect">
            <a:avLst/>
          </a:prstGeom>
          <a:solidFill>
            <a:srgbClr val="2D13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a:solidFill>
                  <a:schemeClr val="lt1"/>
                </a:solidFill>
                <a:latin typeface="Montserrat ExtraBold"/>
                <a:ea typeface="Montserrat ExtraBold"/>
                <a:cs typeface="Montserrat ExtraBold"/>
                <a:sym typeface="Montserrat ExtraBold"/>
              </a:rPr>
              <a:t>Ressources humaines</a:t>
            </a:r>
            <a:endParaRPr>
              <a:solidFill>
                <a:schemeClr val="lt1"/>
              </a:solidFill>
              <a:latin typeface="Montserrat ExtraBold"/>
              <a:ea typeface="Montserrat ExtraBold"/>
              <a:cs typeface="Montserrat ExtraBold"/>
              <a:sym typeface="Montserrat ExtraBold"/>
            </a:endParaRPr>
          </a:p>
        </p:txBody>
      </p:sp>
      <p:sp>
        <p:nvSpPr>
          <p:cNvPr id="337" name="Google Shape;337;p27"/>
          <p:cNvSpPr txBox="1"/>
          <p:nvPr/>
        </p:nvSpPr>
        <p:spPr>
          <a:xfrm>
            <a:off x="2704529" y="3097075"/>
            <a:ext cx="15696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fr" sz="900">
                <a:solidFill>
                  <a:srgbClr val="2D134B"/>
                </a:solidFill>
                <a:latin typeface="Montserrat Medium"/>
                <a:ea typeface="Montserrat Medium"/>
                <a:cs typeface="Montserrat Medium"/>
                <a:sym typeface="Montserrat Medium"/>
              </a:rPr>
              <a:t>Un animateur expert d’une thématique</a:t>
            </a:r>
            <a:endParaRPr sz="900">
              <a:solidFill>
                <a:srgbClr val="2D134B"/>
              </a:solidFill>
              <a:latin typeface="Montserrat Medium"/>
              <a:ea typeface="Montserrat Medium"/>
              <a:cs typeface="Montserrat Medium"/>
              <a:sym typeface="Montserrat Medium"/>
            </a:endParaRPr>
          </a:p>
          <a:p>
            <a:pPr indent="0" lvl="0" marL="0" rtl="0" algn="l">
              <a:spcBef>
                <a:spcPts val="0"/>
              </a:spcBef>
              <a:spcAft>
                <a:spcPts val="0"/>
              </a:spcAft>
              <a:buNone/>
            </a:pPr>
            <a:r>
              <a:rPr lang="fr" sz="900">
                <a:solidFill>
                  <a:srgbClr val="2D134B"/>
                </a:solidFill>
                <a:latin typeface="Montserrat Medium"/>
                <a:ea typeface="Montserrat Medium"/>
                <a:cs typeface="Montserrat Medium"/>
                <a:sym typeface="Montserrat Medium"/>
              </a:rPr>
              <a:t>et/ou un designer facilitateur.</a:t>
            </a:r>
            <a:endParaRPr sz="900">
              <a:solidFill>
                <a:srgbClr val="2D134B"/>
              </a:solidFill>
              <a:latin typeface="Montserrat Medium"/>
              <a:ea typeface="Montserrat Medium"/>
              <a:cs typeface="Montserrat Medium"/>
              <a:sym typeface="Montserrat Medium"/>
            </a:endParaRPr>
          </a:p>
        </p:txBody>
      </p:sp>
      <p:sp>
        <p:nvSpPr>
          <p:cNvPr id="338" name="Google Shape;338;p27"/>
          <p:cNvSpPr txBox="1"/>
          <p:nvPr/>
        </p:nvSpPr>
        <p:spPr>
          <a:xfrm>
            <a:off x="303250" y="924300"/>
            <a:ext cx="2271900" cy="992400"/>
          </a:xfrm>
          <a:prstGeom prst="rect">
            <a:avLst/>
          </a:prstGeom>
          <a:solidFill>
            <a:srgbClr val="5070F0"/>
          </a:solidFill>
          <a:ln>
            <a:noFill/>
          </a:ln>
        </p:spPr>
        <p:txBody>
          <a:bodyPr anchorCtr="0" anchor="ctr" bIns="91425" lIns="91425" spcFirstLastPara="1" rIns="91425" wrap="square" tIns="91425">
            <a:noAutofit/>
          </a:bodyPr>
          <a:lstStyle/>
          <a:p>
            <a:pPr indent="0" lvl="0" marL="35999" rtl="0" algn="l">
              <a:spcBef>
                <a:spcPts val="0"/>
              </a:spcBef>
              <a:spcAft>
                <a:spcPts val="0"/>
              </a:spcAft>
              <a:buNone/>
            </a:pPr>
            <a:r>
              <a:rPr lang="fr">
                <a:solidFill>
                  <a:schemeClr val="lt1"/>
                </a:solidFill>
                <a:latin typeface="Montserrat ExtraBold"/>
                <a:ea typeface="Montserrat ExtraBold"/>
                <a:cs typeface="Montserrat ExtraBold"/>
                <a:sym typeface="Montserrat ExtraBold"/>
              </a:rPr>
              <a:t>Projeter ses réflexions, analyser et collaborer dans une situation fictive</a:t>
            </a:r>
            <a:endParaRPr>
              <a:solidFill>
                <a:schemeClr val="lt1"/>
              </a:solidFill>
              <a:latin typeface="Montserrat ExtraBold"/>
              <a:ea typeface="Montserrat ExtraBold"/>
              <a:cs typeface="Montserrat ExtraBold"/>
              <a:sym typeface="Montserrat ExtraBold"/>
            </a:endParaRPr>
          </a:p>
        </p:txBody>
      </p:sp>
      <p:sp>
        <p:nvSpPr>
          <p:cNvPr id="339" name="Google Shape;339;p27"/>
          <p:cNvSpPr txBox="1"/>
          <p:nvPr/>
        </p:nvSpPr>
        <p:spPr>
          <a:xfrm>
            <a:off x="2780710" y="1038100"/>
            <a:ext cx="1369800" cy="290100"/>
          </a:xfrm>
          <a:prstGeom prst="rect">
            <a:avLst/>
          </a:prstGeom>
          <a:solidFill>
            <a:srgbClr val="2D13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1200">
                <a:solidFill>
                  <a:schemeClr val="lt1"/>
                </a:solidFill>
                <a:latin typeface="Montserrat ExtraBold"/>
                <a:ea typeface="Montserrat ExtraBold"/>
                <a:cs typeface="Montserrat ExtraBold"/>
                <a:sym typeface="Montserrat ExtraBold"/>
              </a:rPr>
              <a:t>Valorisation</a:t>
            </a:r>
            <a:endParaRPr sz="1200">
              <a:solidFill>
                <a:schemeClr val="lt1"/>
              </a:solidFill>
              <a:latin typeface="Montserrat ExtraBold"/>
              <a:ea typeface="Montserrat ExtraBold"/>
              <a:cs typeface="Montserrat ExtraBold"/>
              <a:sym typeface="Montserrat ExtraBold"/>
            </a:endParaRPr>
          </a:p>
        </p:txBody>
      </p:sp>
      <p:sp>
        <p:nvSpPr>
          <p:cNvPr id="340" name="Google Shape;340;p27"/>
          <p:cNvSpPr txBox="1"/>
          <p:nvPr/>
        </p:nvSpPr>
        <p:spPr>
          <a:xfrm>
            <a:off x="2697730" y="1280575"/>
            <a:ext cx="15696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fr" sz="900">
                <a:solidFill>
                  <a:srgbClr val="2D134B"/>
                </a:solidFill>
                <a:latin typeface="Montserrat Medium"/>
                <a:ea typeface="Montserrat Medium"/>
                <a:cs typeface="Montserrat Medium"/>
                <a:sym typeface="Montserrat Medium"/>
              </a:rPr>
              <a:t>Produire un livrable après l’événement : </a:t>
            </a:r>
            <a:endParaRPr sz="900">
              <a:solidFill>
                <a:srgbClr val="2D134B"/>
              </a:solidFill>
              <a:latin typeface="Montserrat Medium"/>
              <a:ea typeface="Montserrat Medium"/>
              <a:cs typeface="Montserrat Medium"/>
              <a:sym typeface="Montserrat Medium"/>
            </a:endParaRPr>
          </a:p>
          <a:p>
            <a:pPr indent="0" lvl="0" marL="0" rtl="0" algn="l">
              <a:spcBef>
                <a:spcPts val="0"/>
              </a:spcBef>
              <a:spcAft>
                <a:spcPts val="0"/>
              </a:spcAft>
              <a:buClr>
                <a:schemeClr val="dk1"/>
              </a:buClr>
              <a:buSzPts val="1100"/>
              <a:buFont typeface="Arial"/>
              <a:buNone/>
            </a:pPr>
            <a:r>
              <a:rPr lang="fr" sz="900">
                <a:solidFill>
                  <a:srgbClr val="2D134B"/>
                </a:solidFill>
                <a:latin typeface="Montserrat Medium"/>
                <a:ea typeface="Montserrat Medium"/>
                <a:cs typeface="Montserrat Medium"/>
                <a:sym typeface="Montserrat Medium"/>
              </a:rPr>
              <a:t>un rapport, un kit, </a:t>
            </a:r>
            <a:endParaRPr sz="900">
              <a:solidFill>
                <a:srgbClr val="2D134B"/>
              </a:solidFill>
              <a:latin typeface="Montserrat Medium"/>
              <a:ea typeface="Montserrat Medium"/>
              <a:cs typeface="Montserrat Medium"/>
              <a:sym typeface="Montserrat Medium"/>
            </a:endParaRPr>
          </a:p>
          <a:p>
            <a:pPr indent="0" lvl="0" marL="0" rtl="0" algn="l">
              <a:spcBef>
                <a:spcPts val="0"/>
              </a:spcBef>
              <a:spcAft>
                <a:spcPts val="0"/>
              </a:spcAft>
              <a:buNone/>
            </a:pPr>
            <a:r>
              <a:rPr lang="fr" sz="900">
                <a:solidFill>
                  <a:srgbClr val="2D134B"/>
                </a:solidFill>
                <a:latin typeface="Montserrat Medium"/>
                <a:ea typeface="Montserrat Medium"/>
                <a:cs typeface="Montserrat Medium"/>
                <a:sym typeface="Montserrat Medium"/>
              </a:rPr>
              <a:t>un schéma… à partager sur un site ressource ou sur les réseaux sociaux.</a:t>
            </a:r>
            <a:endParaRPr sz="900">
              <a:solidFill>
                <a:srgbClr val="2D134B"/>
              </a:solidFill>
              <a:latin typeface="Montserrat Medium"/>
              <a:ea typeface="Montserrat Medium"/>
              <a:cs typeface="Montserrat Medium"/>
              <a:sym typeface="Montserrat Medium"/>
            </a:endParaRPr>
          </a:p>
        </p:txBody>
      </p:sp>
      <p:cxnSp>
        <p:nvCxnSpPr>
          <p:cNvPr id="341" name="Google Shape;341;p27"/>
          <p:cNvCxnSpPr/>
          <p:nvPr/>
        </p:nvCxnSpPr>
        <p:spPr>
          <a:xfrm>
            <a:off x="4570500" y="-5650"/>
            <a:ext cx="1800" cy="5176200"/>
          </a:xfrm>
          <a:prstGeom prst="straightConnector1">
            <a:avLst/>
          </a:prstGeom>
          <a:noFill/>
          <a:ln cap="flat" cmpd="sng" w="19050">
            <a:solidFill>
              <a:srgbClr val="E9EDFD"/>
            </a:solidFill>
            <a:prstDash val="dash"/>
            <a:round/>
            <a:headEnd len="med" w="med" type="none"/>
            <a:tailEnd len="med" w="med" type="none"/>
          </a:ln>
        </p:spPr>
      </p:cxnSp>
      <p:pic>
        <p:nvPicPr>
          <p:cNvPr id="342" name="Google Shape;342;p27"/>
          <p:cNvPicPr preferRelativeResize="0"/>
          <p:nvPr/>
        </p:nvPicPr>
        <p:blipFill>
          <a:blip r:embed="rId3">
            <a:alphaModFix/>
          </a:blip>
          <a:stretch>
            <a:fillRect/>
          </a:stretch>
        </p:blipFill>
        <p:spPr>
          <a:xfrm rot="607504">
            <a:off x="3865756" y="262254"/>
            <a:ext cx="448725" cy="447496"/>
          </a:xfrm>
          <a:prstGeom prst="rect">
            <a:avLst/>
          </a:prstGeom>
          <a:noFill/>
          <a:ln>
            <a:noFill/>
          </a:ln>
        </p:spPr>
      </p:pic>
      <p:sp>
        <p:nvSpPr>
          <p:cNvPr id="343" name="Google Shape;343;p27"/>
          <p:cNvSpPr/>
          <p:nvPr/>
        </p:nvSpPr>
        <p:spPr>
          <a:xfrm>
            <a:off x="4747800" y="180000"/>
            <a:ext cx="4215000" cy="4783800"/>
          </a:xfrm>
          <a:prstGeom prst="rect">
            <a:avLst/>
          </a:prstGeom>
          <a:noFill/>
          <a:ln cap="flat" cmpd="sng" w="19050">
            <a:solidFill>
              <a:srgbClr val="5070F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4" name="Google Shape;344;p27"/>
          <p:cNvSpPr/>
          <p:nvPr/>
        </p:nvSpPr>
        <p:spPr>
          <a:xfrm>
            <a:off x="4874175" y="2078200"/>
            <a:ext cx="2268900" cy="2752200"/>
          </a:xfrm>
          <a:prstGeom prst="rect">
            <a:avLst/>
          </a:prstGeom>
          <a:noFill/>
          <a:ln cap="flat" cmpd="sng" w="9525">
            <a:solidFill>
              <a:srgbClr val="2D134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5" name="Google Shape;345;p27"/>
          <p:cNvSpPr/>
          <p:nvPr/>
        </p:nvSpPr>
        <p:spPr>
          <a:xfrm>
            <a:off x="7250375" y="924300"/>
            <a:ext cx="1583100" cy="3917700"/>
          </a:xfrm>
          <a:prstGeom prst="rect">
            <a:avLst/>
          </a:prstGeom>
          <a:solidFill>
            <a:srgbClr val="E9EDFD"/>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27"/>
          <p:cNvSpPr txBox="1"/>
          <p:nvPr/>
        </p:nvSpPr>
        <p:spPr>
          <a:xfrm>
            <a:off x="4747800" y="180000"/>
            <a:ext cx="4215000" cy="612000"/>
          </a:xfrm>
          <a:prstGeom prst="rect">
            <a:avLst/>
          </a:prstGeom>
          <a:solidFill>
            <a:srgbClr val="5070F0"/>
          </a:solidFill>
          <a:ln cap="flat" cmpd="sng" w="9525">
            <a:solidFill>
              <a:srgbClr val="5070F0"/>
            </a:solidFill>
            <a:prstDash val="solid"/>
            <a:round/>
            <a:headEnd len="sm" w="sm" type="none"/>
            <a:tailEnd len="sm" w="sm" type="none"/>
          </a:ln>
        </p:spPr>
        <p:txBody>
          <a:bodyPr anchorCtr="0" anchor="ctr" bIns="91425" lIns="91425" spcFirstLastPara="1" rIns="91425" wrap="square" tIns="91425">
            <a:noAutofit/>
          </a:bodyPr>
          <a:lstStyle/>
          <a:p>
            <a:pPr indent="0" lvl="0" marL="35999" rtl="0" algn="l">
              <a:spcBef>
                <a:spcPts val="0"/>
              </a:spcBef>
              <a:spcAft>
                <a:spcPts val="0"/>
              </a:spcAft>
              <a:buNone/>
            </a:pPr>
            <a:r>
              <a:rPr lang="fr" sz="2400">
                <a:solidFill>
                  <a:srgbClr val="FCFCFC"/>
                </a:solidFill>
                <a:latin typeface="Montserrat Black"/>
                <a:ea typeface="Montserrat Black"/>
                <a:cs typeface="Montserrat Black"/>
                <a:sym typeface="Montserrat Black"/>
              </a:rPr>
              <a:t>L’EXPLOR’ CAMP</a:t>
            </a:r>
            <a:endParaRPr sz="2400">
              <a:solidFill>
                <a:srgbClr val="FCFCFC"/>
              </a:solidFill>
              <a:latin typeface="Montserrat Black"/>
              <a:ea typeface="Montserrat Black"/>
              <a:cs typeface="Montserrat Black"/>
              <a:sym typeface="Montserrat Black"/>
            </a:endParaRPr>
          </a:p>
        </p:txBody>
      </p:sp>
      <p:sp>
        <p:nvSpPr>
          <p:cNvPr id="347" name="Google Shape;347;p27"/>
          <p:cNvSpPr txBox="1"/>
          <p:nvPr/>
        </p:nvSpPr>
        <p:spPr>
          <a:xfrm>
            <a:off x="4871052" y="2078200"/>
            <a:ext cx="2271900" cy="366600"/>
          </a:xfrm>
          <a:prstGeom prst="rect">
            <a:avLst/>
          </a:prstGeom>
          <a:solidFill>
            <a:srgbClr val="2D134B"/>
          </a:solidFill>
          <a:ln>
            <a:noFill/>
          </a:ln>
        </p:spPr>
        <p:txBody>
          <a:bodyPr anchorCtr="0" anchor="ctr" bIns="91425" lIns="91425" spcFirstLastPara="1" rIns="91425" wrap="square" tIns="91425">
            <a:noAutofit/>
          </a:bodyPr>
          <a:lstStyle/>
          <a:p>
            <a:pPr indent="0" lvl="0" marL="35999" rtl="0" algn="l">
              <a:spcBef>
                <a:spcPts val="0"/>
              </a:spcBef>
              <a:spcAft>
                <a:spcPts val="0"/>
              </a:spcAft>
              <a:buNone/>
            </a:pPr>
            <a:r>
              <a:rPr lang="fr">
                <a:solidFill>
                  <a:schemeClr val="lt1"/>
                </a:solidFill>
                <a:latin typeface="Montserrat ExtraBold"/>
                <a:ea typeface="Montserrat ExtraBold"/>
                <a:cs typeface="Montserrat ExtraBold"/>
                <a:sym typeface="Montserrat ExtraBold"/>
              </a:rPr>
              <a:t>Description</a:t>
            </a:r>
            <a:endParaRPr>
              <a:solidFill>
                <a:schemeClr val="lt1"/>
              </a:solidFill>
              <a:latin typeface="Montserrat ExtraBold"/>
              <a:ea typeface="Montserrat ExtraBold"/>
              <a:cs typeface="Montserrat ExtraBold"/>
              <a:sym typeface="Montserrat ExtraBold"/>
            </a:endParaRPr>
          </a:p>
        </p:txBody>
      </p:sp>
      <p:sp>
        <p:nvSpPr>
          <p:cNvPr id="348" name="Google Shape;348;p27"/>
          <p:cNvSpPr txBox="1"/>
          <p:nvPr/>
        </p:nvSpPr>
        <p:spPr>
          <a:xfrm>
            <a:off x="4874182" y="2444804"/>
            <a:ext cx="2271900" cy="2401200"/>
          </a:xfrm>
          <a:prstGeom prst="rect">
            <a:avLst/>
          </a:prstGeom>
          <a:noFill/>
          <a:ln>
            <a:noFill/>
          </a:ln>
        </p:spPr>
        <p:txBody>
          <a:bodyPr anchorCtr="0" anchor="t" bIns="91425" lIns="91425" spcFirstLastPara="1" rIns="91425" wrap="square" tIns="91425">
            <a:spAutoFit/>
          </a:bodyPr>
          <a:lstStyle/>
          <a:p>
            <a:pPr indent="0" lvl="0" marL="35999" rtl="0" algn="l">
              <a:spcBef>
                <a:spcPts val="0"/>
              </a:spcBef>
              <a:spcAft>
                <a:spcPts val="0"/>
              </a:spcAft>
              <a:buNone/>
            </a:pPr>
            <a:r>
              <a:rPr b="1" lang="fr" sz="900">
                <a:solidFill>
                  <a:srgbClr val="2D134B"/>
                </a:solidFill>
                <a:latin typeface="Montserrat"/>
                <a:ea typeface="Montserrat"/>
                <a:cs typeface="Montserrat"/>
                <a:sym typeface="Montserrat"/>
              </a:rPr>
              <a:t>Une session de découverte </a:t>
            </a:r>
            <a:br>
              <a:rPr b="1" lang="fr" sz="900">
                <a:solidFill>
                  <a:srgbClr val="2D134B"/>
                </a:solidFill>
                <a:latin typeface="Montserrat"/>
                <a:ea typeface="Montserrat"/>
                <a:cs typeface="Montserrat"/>
                <a:sym typeface="Montserrat"/>
              </a:rPr>
            </a:br>
            <a:r>
              <a:rPr b="1" lang="fr" sz="900">
                <a:solidFill>
                  <a:srgbClr val="2D134B"/>
                </a:solidFill>
                <a:latin typeface="Montserrat"/>
                <a:ea typeface="Montserrat"/>
                <a:cs typeface="Montserrat"/>
                <a:sym typeface="Montserrat"/>
              </a:rPr>
              <a:t>active de plusieurs ressources et dispositifs, sur des formats courts.</a:t>
            </a:r>
            <a:br>
              <a:rPr b="1" lang="fr" sz="900">
                <a:solidFill>
                  <a:srgbClr val="2D134B"/>
                </a:solidFill>
                <a:latin typeface="Montserrat"/>
                <a:ea typeface="Montserrat"/>
                <a:cs typeface="Montserrat"/>
                <a:sym typeface="Montserrat"/>
              </a:rPr>
            </a:br>
            <a:endParaRPr b="1" sz="900">
              <a:solidFill>
                <a:srgbClr val="2D134B"/>
              </a:solidFill>
              <a:latin typeface="Montserrat"/>
              <a:ea typeface="Montserrat"/>
              <a:cs typeface="Montserrat"/>
              <a:sym typeface="Montserrat"/>
            </a:endParaRPr>
          </a:p>
          <a:p>
            <a:pPr indent="0" lvl="0" marL="35999" rtl="0" algn="l">
              <a:spcBef>
                <a:spcPts val="0"/>
              </a:spcBef>
              <a:spcAft>
                <a:spcPts val="0"/>
              </a:spcAft>
              <a:buNone/>
            </a:pPr>
            <a:r>
              <a:rPr lang="fr" sz="900">
                <a:solidFill>
                  <a:srgbClr val="2D134B"/>
                </a:solidFill>
                <a:latin typeface="Montserrat"/>
                <a:ea typeface="Montserrat"/>
                <a:cs typeface="Montserrat"/>
                <a:sym typeface="Montserrat"/>
              </a:rPr>
              <a:t>L’objectif est de démontrer les cas d’usage et les formes de médiation autour de ressources, et d’outiller concrètement les professionnels dans leurs pratiques.</a:t>
            </a:r>
            <a:endParaRPr sz="900">
              <a:solidFill>
                <a:srgbClr val="2D134B"/>
              </a:solidFill>
              <a:latin typeface="Montserrat"/>
              <a:ea typeface="Montserrat"/>
              <a:cs typeface="Montserrat"/>
              <a:sym typeface="Montserrat"/>
            </a:endParaRPr>
          </a:p>
          <a:p>
            <a:pPr indent="0" lvl="0" marL="35999" rtl="0" algn="l">
              <a:spcBef>
                <a:spcPts val="0"/>
              </a:spcBef>
              <a:spcAft>
                <a:spcPts val="0"/>
              </a:spcAft>
              <a:buNone/>
            </a:pPr>
            <a:br>
              <a:rPr b="1" lang="fr" sz="900">
                <a:solidFill>
                  <a:srgbClr val="2D134B"/>
                </a:solidFill>
                <a:latin typeface="Montserrat"/>
                <a:ea typeface="Montserrat"/>
                <a:cs typeface="Montserrat"/>
                <a:sym typeface="Montserrat"/>
              </a:rPr>
            </a:br>
            <a:r>
              <a:rPr lang="fr" sz="900">
                <a:solidFill>
                  <a:srgbClr val="29235C"/>
                </a:solidFill>
                <a:latin typeface="Montserrat"/>
                <a:ea typeface="Montserrat"/>
                <a:cs typeface="Montserrat"/>
                <a:sym typeface="Montserrat"/>
              </a:rPr>
              <a:t>L’explor’ camp est composé de plusieurs espaces chacun dédiés à une ressource, dans lesquels les participants circulent en petits groupes.</a:t>
            </a:r>
            <a:endParaRPr b="1" sz="900">
              <a:solidFill>
                <a:srgbClr val="2D134B"/>
              </a:solidFill>
              <a:latin typeface="Montserrat"/>
              <a:ea typeface="Montserrat"/>
              <a:cs typeface="Montserrat"/>
              <a:sym typeface="Montserrat"/>
            </a:endParaRPr>
          </a:p>
        </p:txBody>
      </p:sp>
      <p:sp>
        <p:nvSpPr>
          <p:cNvPr id="349" name="Google Shape;349;p27"/>
          <p:cNvSpPr txBox="1"/>
          <p:nvPr/>
        </p:nvSpPr>
        <p:spPr>
          <a:xfrm>
            <a:off x="7349375" y="2617675"/>
            <a:ext cx="1369800" cy="479400"/>
          </a:xfrm>
          <a:prstGeom prst="rect">
            <a:avLst/>
          </a:prstGeom>
          <a:solidFill>
            <a:srgbClr val="2D13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a:solidFill>
                  <a:schemeClr val="lt1"/>
                </a:solidFill>
                <a:latin typeface="Montserrat ExtraBold"/>
                <a:ea typeface="Montserrat ExtraBold"/>
                <a:cs typeface="Montserrat ExtraBold"/>
                <a:sym typeface="Montserrat ExtraBold"/>
              </a:rPr>
              <a:t>Ressources humaines</a:t>
            </a:r>
            <a:endParaRPr>
              <a:solidFill>
                <a:schemeClr val="lt1"/>
              </a:solidFill>
              <a:latin typeface="Montserrat ExtraBold"/>
              <a:ea typeface="Montserrat ExtraBold"/>
              <a:cs typeface="Montserrat ExtraBold"/>
              <a:sym typeface="Montserrat ExtraBold"/>
            </a:endParaRPr>
          </a:p>
        </p:txBody>
      </p:sp>
      <p:sp>
        <p:nvSpPr>
          <p:cNvPr id="350" name="Google Shape;350;p27"/>
          <p:cNvSpPr txBox="1"/>
          <p:nvPr/>
        </p:nvSpPr>
        <p:spPr>
          <a:xfrm>
            <a:off x="7272329" y="3097075"/>
            <a:ext cx="1569600" cy="87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900">
                <a:solidFill>
                  <a:srgbClr val="2D134B"/>
                </a:solidFill>
                <a:latin typeface="Montserrat Medium"/>
                <a:ea typeface="Montserrat Medium"/>
                <a:cs typeface="Montserrat Medium"/>
                <a:sym typeface="Montserrat Medium"/>
              </a:rPr>
              <a:t>Des médiateurs spécialistes et expérimentés sur l’utilisation des ressources présentées.</a:t>
            </a:r>
            <a:endParaRPr sz="900">
              <a:solidFill>
                <a:srgbClr val="2D134B"/>
              </a:solidFill>
              <a:latin typeface="Montserrat Medium"/>
              <a:ea typeface="Montserrat Medium"/>
              <a:cs typeface="Montserrat Medium"/>
              <a:sym typeface="Montserrat Medium"/>
            </a:endParaRPr>
          </a:p>
        </p:txBody>
      </p:sp>
      <p:sp>
        <p:nvSpPr>
          <p:cNvPr id="351" name="Google Shape;351;p27"/>
          <p:cNvSpPr txBox="1"/>
          <p:nvPr/>
        </p:nvSpPr>
        <p:spPr>
          <a:xfrm>
            <a:off x="4871050" y="924300"/>
            <a:ext cx="2271900" cy="992400"/>
          </a:xfrm>
          <a:prstGeom prst="rect">
            <a:avLst/>
          </a:prstGeom>
          <a:solidFill>
            <a:srgbClr val="5070F0"/>
          </a:solidFill>
          <a:ln>
            <a:noFill/>
          </a:ln>
        </p:spPr>
        <p:txBody>
          <a:bodyPr anchorCtr="0" anchor="ctr" bIns="91425" lIns="91425" spcFirstLastPara="1" rIns="91425" wrap="square" tIns="91425">
            <a:noAutofit/>
          </a:bodyPr>
          <a:lstStyle/>
          <a:p>
            <a:pPr indent="0" lvl="0" marL="35999" rtl="0" algn="l">
              <a:spcBef>
                <a:spcPts val="0"/>
              </a:spcBef>
              <a:spcAft>
                <a:spcPts val="0"/>
              </a:spcAft>
              <a:buNone/>
            </a:pPr>
            <a:r>
              <a:rPr lang="fr" sz="1300">
                <a:solidFill>
                  <a:schemeClr val="lt1"/>
                </a:solidFill>
                <a:latin typeface="Montserrat ExtraBold"/>
                <a:ea typeface="Montserrat ExtraBold"/>
                <a:cs typeface="Montserrat ExtraBold"/>
                <a:sym typeface="Montserrat ExtraBold"/>
              </a:rPr>
              <a:t>Découvrir un panel de ressources concrètes et capacitantes </a:t>
            </a:r>
            <a:endParaRPr sz="1300">
              <a:solidFill>
                <a:schemeClr val="lt1"/>
              </a:solidFill>
              <a:latin typeface="Montserrat ExtraBold"/>
              <a:ea typeface="Montserrat ExtraBold"/>
              <a:cs typeface="Montserrat ExtraBold"/>
              <a:sym typeface="Montserrat ExtraBold"/>
            </a:endParaRPr>
          </a:p>
        </p:txBody>
      </p:sp>
      <p:sp>
        <p:nvSpPr>
          <p:cNvPr id="352" name="Google Shape;352;p27"/>
          <p:cNvSpPr txBox="1"/>
          <p:nvPr/>
        </p:nvSpPr>
        <p:spPr>
          <a:xfrm>
            <a:off x="7348510" y="1038100"/>
            <a:ext cx="1369800" cy="290100"/>
          </a:xfrm>
          <a:prstGeom prst="rect">
            <a:avLst/>
          </a:prstGeom>
          <a:solidFill>
            <a:srgbClr val="2D13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1200">
                <a:solidFill>
                  <a:schemeClr val="lt1"/>
                </a:solidFill>
                <a:latin typeface="Montserrat ExtraBold"/>
                <a:ea typeface="Montserrat ExtraBold"/>
                <a:cs typeface="Montserrat ExtraBold"/>
                <a:sym typeface="Montserrat ExtraBold"/>
              </a:rPr>
              <a:t>Valorisation</a:t>
            </a:r>
            <a:endParaRPr sz="1200">
              <a:solidFill>
                <a:schemeClr val="lt1"/>
              </a:solidFill>
              <a:latin typeface="Montserrat ExtraBold"/>
              <a:ea typeface="Montserrat ExtraBold"/>
              <a:cs typeface="Montserrat ExtraBold"/>
              <a:sym typeface="Montserrat ExtraBold"/>
            </a:endParaRPr>
          </a:p>
        </p:txBody>
      </p:sp>
      <p:sp>
        <p:nvSpPr>
          <p:cNvPr id="353" name="Google Shape;353;p27"/>
          <p:cNvSpPr txBox="1"/>
          <p:nvPr/>
        </p:nvSpPr>
        <p:spPr>
          <a:xfrm>
            <a:off x="7265530" y="1280575"/>
            <a:ext cx="1569600" cy="1154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900">
                <a:solidFill>
                  <a:srgbClr val="2D134B"/>
                </a:solidFill>
                <a:latin typeface="Montserrat Medium"/>
                <a:ea typeface="Montserrat Medium"/>
                <a:cs typeface="Montserrat Medium"/>
                <a:sym typeface="Montserrat Medium"/>
              </a:rPr>
              <a:t>Produire des fiches </a:t>
            </a:r>
            <a:br>
              <a:rPr lang="fr" sz="900">
                <a:solidFill>
                  <a:srgbClr val="2D134B"/>
                </a:solidFill>
                <a:latin typeface="Montserrat Medium"/>
                <a:ea typeface="Montserrat Medium"/>
                <a:cs typeface="Montserrat Medium"/>
                <a:sym typeface="Montserrat Medium"/>
              </a:rPr>
            </a:br>
            <a:r>
              <a:rPr lang="fr" sz="900">
                <a:solidFill>
                  <a:srgbClr val="2D134B"/>
                </a:solidFill>
                <a:latin typeface="Montserrat Medium"/>
                <a:ea typeface="Montserrat Medium"/>
                <a:cs typeface="Montserrat Medium"/>
                <a:sym typeface="Montserrat Medium"/>
              </a:rPr>
              <a:t>sur chaque ressource présentée pendant l’explor’camp </a:t>
            </a:r>
            <a:r>
              <a:rPr lang="fr" sz="900">
                <a:solidFill>
                  <a:srgbClr val="2D134B"/>
                </a:solidFill>
                <a:latin typeface="Montserrat Medium"/>
                <a:ea typeface="Montserrat Medium"/>
                <a:cs typeface="Montserrat Medium"/>
                <a:sym typeface="Montserrat Medium"/>
              </a:rPr>
              <a:t>à partager sur un site ressource ou sur les réseaux sociaux.</a:t>
            </a:r>
            <a:endParaRPr sz="900">
              <a:solidFill>
                <a:srgbClr val="2D134B"/>
              </a:solidFill>
              <a:latin typeface="Montserrat Medium"/>
              <a:ea typeface="Montserrat Medium"/>
              <a:cs typeface="Montserrat Medium"/>
              <a:sym typeface="Montserrat Medium"/>
            </a:endParaRPr>
          </a:p>
        </p:txBody>
      </p:sp>
      <p:pic>
        <p:nvPicPr>
          <p:cNvPr id="354" name="Google Shape;354;p27"/>
          <p:cNvPicPr preferRelativeResize="0"/>
          <p:nvPr/>
        </p:nvPicPr>
        <p:blipFill>
          <a:blip r:embed="rId3">
            <a:alphaModFix/>
          </a:blip>
          <a:stretch>
            <a:fillRect/>
          </a:stretch>
        </p:blipFill>
        <p:spPr>
          <a:xfrm rot="607504">
            <a:off x="8443581" y="262254"/>
            <a:ext cx="448725" cy="44749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pic>
        <p:nvPicPr>
          <p:cNvPr id="359" name="Google Shape;359;p28"/>
          <p:cNvPicPr preferRelativeResize="0"/>
          <p:nvPr/>
        </p:nvPicPr>
        <p:blipFill>
          <a:blip r:embed="rId3">
            <a:alphaModFix/>
          </a:blip>
          <a:stretch>
            <a:fillRect/>
          </a:stretch>
        </p:blipFill>
        <p:spPr>
          <a:xfrm rot="607504">
            <a:off x="3865756" y="262254"/>
            <a:ext cx="448725" cy="447496"/>
          </a:xfrm>
          <a:prstGeom prst="rect">
            <a:avLst/>
          </a:prstGeom>
          <a:noFill/>
          <a:ln>
            <a:noFill/>
          </a:ln>
        </p:spPr>
      </p:pic>
      <p:sp>
        <p:nvSpPr>
          <p:cNvPr id="360" name="Google Shape;360;p28"/>
          <p:cNvSpPr/>
          <p:nvPr/>
        </p:nvSpPr>
        <p:spPr>
          <a:xfrm>
            <a:off x="180000" y="180000"/>
            <a:ext cx="4215000" cy="4783800"/>
          </a:xfrm>
          <a:prstGeom prst="rect">
            <a:avLst/>
          </a:prstGeom>
          <a:noFill/>
          <a:ln cap="flat" cmpd="sng" w="19050">
            <a:solidFill>
              <a:srgbClr val="5070F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1" name="Google Shape;361;p28"/>
          <p:cNvSpPr/>
          <p:nvPr/>
        </p:nvSpPr>
        <p:spPr>
          <a:xfrm>
            <a:off x="306375" y="2078200"/>
            <a:ext cx="2268900" cy="2752200"/>
          </a:xfrm>
          <a:prstGeom prst="rect">
            <a:avLst/>
          </a:prstGeom>
          <a:noFill/>
          <a:ln cap="flat" cmpd="sng" w="9525">
            <a:solidFill>
              <a:srgbClr val="2D134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2" name="Google Shape;362;p28"/>
          <p:cNvSpPr/>
          <p:nvPr/>
        </p:nvSpPr>
        <p:spPr>
          <a:xfrm>
            <a:off x="2682575" y="924300"/>
            <a:ext cx="1583100" cy="3917700"/>
          </a:xfrm>
          <a:prstGeom prst="rect">
            <a:avLst/>
          </a:prstGeom>
          <a:solidFill>
            <a:srgbClr val="E9EDFD"/>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28"/>
          <p:cNvSpPr txBox="1"/>
          <p:nvPr/>
        </p:nvSpPr>
        <p:spPr>
          <a:xfrm>
            <a:off x="180000" y="180000"/>
            <a:ext cx="4215000" cy="612000"/>
          </a:xfrm>
          <a:prstGeom prst="rect">
            <a:avLst/>
          </a:prstGeom>
          <a:solidFill>
            <a:srgbClr val="5070F0"/>
          </a:solidFill>
          <a:ln cap="flat" cmpd="sng" w="9525">
            <a:solidFill>
              <a:srgbClr val="5070F0"/>
            </a:solidFill>
            <a:prstDash val="solid"/>
            <a:round/>
            <a:headEnd len="sm" w="sm" type="none"/>
            <a:tailEnd len="sm" w="sm" type="none"/>
          </a:ln>
        </p:spPr>
        <p:txBody>
          <a:bodyPr anchorCtr="0" anchor="ctr" bIns="91425" lIns="91425" spcFirstLastPara="1" rIns="91425" wrap="square" tIns="91425">
            <a:noAutofit/>
          </a:bodyPr>
          <a:lstStyle/>
          <a:p>
            <a:pPr indent="0" lvl="0" marL="35999" rtl="0" algn="l">
              <a:spcBef>
                <a:spcPts val="0"/>
              </a:spcBef>
              <a:spcAft>
                <a:spcPts val="0"/>
              </a:spcAft>
              <a:buNone/>
            </a:pPr>
            <a:r>
              <a:rPr lang="fr" sz="2400">
                <a:solidFill>
                  <a:srgbClr val="FCFCFC"/>
                </a:solidFill>
                <a:latin typeface="Montserrat Black"/>
                <a:ea typeface="Montserrat Black"/>
                <a:cs typeface="Montserrat Black"/>
                <a:sym typeface="Montserrat Black"/>
              </a:rPr>
              <a:t>LA KEYNOTE</a:t>
            </a:r>
            <a:endParaRPr sz="2400">
              <a:solidFill>
                <a:srgbClr val="FCFCFC"/>
              </a:solidFill>
              <a:latin typeface="Montserrat Black"/>
              <a:ea typeface="Montserrat Black"/>
              <a:cs typeface="Montserrat Black"/>
              <a:sym typeface="Montserrat Black"/>
            </a:endParaRPr>
          </a:p>
        </p:txBody>
      </p:sp>
      <p:sp>
        <p:nvSpPr>
          <p:cNvPr id="364" name="Google Shape;364;p28"/>
          <p:cNvSpPr txBox="1"/>
          <p:nvPr/>
        </p:nvSpPr>
        <p:spPr>
          <a:xfrm>
            <a:off x="303252" y="2078200"/>
            <a:ext cx="2271900" cy="366600"/>
          </a:xfrm>
          <a:prstGeom prst="rect">
            <a:avLst/>
          </a:prstGeom>
          <a:solidFill>
            <a:srgbClr val="2D134B"/>
          </a:solidFill>
          <a:ln>
            <a:noFill/>
          </a:ln>
        </p:spPr>
        <p:txBody>
          <a:bodyPr anchorCtr="0" anchor="ctr" bIns="91425" lIns="91425" spcFirstLastPara="1" rIns="91425" wrap="square" tIns="91425">
            <a:noAutofit/>
          </a:bodyPr>
          <a:lstStyle/>
          <a:p>
            <a:pPr indent="0" lvl="0" marL="35999" rtl="0" algn="l">
              <a:spcBef>
                <a:spcPts val="0"/>
              </a:spcBef>
              <a:spcAft>
                <a:spcPts val="0"/>
              </a:spcAft>
              <a:buNone/>
            </a:pPr>
            <a:r>
              <a:rPr lang="fr">
                <a:solidFill>
                  <a:schemeClr val="lt1"/>
                </a:solidFill>
                <a:latin typeface="Montserrat ExtraBold"/>
                <a:ea typeface="Montserrat ExtraBold"/>
                <a:cs typeface="Montserrat ExtraBold"/>
                <a:sym typeface="Montserrat ExtraBold"/>
              </a:rPr>
              <a:t>Description</a:t>
            </a:r>
            <a:endParaRPr>
              <a:solidFill>
                <a:schemeClr val="lt1"/>
              </a:solidFill>
              <a:latin typeface="Montserrat ExtraBold"/>
              <a:ea typeface="Montserrat ExtraBold"/>
              <a:cs typeface="Montserrat ExtraBold"/>
              <a:sym typeface="Montserrat ExtraBold"/>
            </a:endParaRPr>
          </a:p>
        </p:txBody>
      </p:sp>
      <p:sp>
        <p:nvSpPr>
          <p:cNvPr id="365" name="Google Shape;365;p28"/>
          <p:cNvSpPr txBox="1"/>
          <p:nvPr/>
        </p:nvSpPr>
        <p:spPr>
          <a:xfrm>
            <a:off x="306382" y="2444804"/>
            <a:ext cx="2271900" cy="323100"/>
          </a:xfrm>
          <a:prstGeom prst="rect">
            <a:avLst/>
          </a:prstGeom>
          <a:noFill/>
          <a:ln>
            <a:noFill/>
          </a:ln>
        </p:spPr>
        <p:txBody>
          <a:bodyPr anchorCtr="0" anchor="t" bIns="91425" lIns="91425" spcFirstLastPara="1" rIns="91425" wrap="square" tIns="91425">
            <a:spAutoFit/>
          </a:bodyPr>
          <a:lstStyle/>
          <a:p>
            <a:pPr indent="0" lvl="0" marL="35999" rtl="0" algn="l">
              <a:spcBef>
                <a:spcPts val="0"/>
              </a:spcBef>
              <a:spcAft>
                <a:spcPts val="0"/>
              </a:spcAft>
              <a:buNone/>
            </a:pPr>
            <a:r>
              <a:t/>
            </a:r>
            <a:endParaRPr sz="900">
              <a:solidFill>
                <a:srgbClr val="2D134B"/>
              </a:solidFill>
              <a:latin typeface="Montserrat"/>
              <a:ea typeface="Montserrat"/>
              <a:cs typeface="Montserrat"/>
              <a:sym typeface="Montserrat"/>
            </a:endParaRPr>
          </a:p>
        </p:txBody>
      </p:sp>
      <p:sp>
        <p:nvSpPr>
          <p:cNvPr id="366" name="Google Shape;366;p28"/>
          <p:cNvSpPr txBox="1"/>
          <p:nvPr/>
        </p:nvSpPr>
        <p:spPr>
          <a:xfrm>
            <a:off x="2781575" y="2617675"/>
            <a:ext cx="1369800" cy="479400"/>
          </a:xfrm>
          <a:prstGeom prst="rect">
            <a:avLst/>
          </a:prstGeom>
          <a:solidFill>
            <a:srgbClr val="2D13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a:solidFill>
                  <a:schemeClr val="lt1"/>
                </a:solidFill>
                <a:latin typeface="Montserrat ExtraBold"/>
                <a:ea typeface="Montserrat ExtraBold"/>
                <a:cs typeface="Montserrat ExtraBold"/>
                <a:sym typeface="Montserrat ExtraBold"/>
              </a:rPr>
              <a:t>Ressources humaines</a:t>
            </a:r>
            <a:endParaRPr>
              <a:solidFill>
                <a:schemeClr val="lt1"/>
              </a:solidFill>
              <a:latin typeface="Montserrat ExtraBold"/>
              <a:ea typeface="Montserrat ExtraBold"/>
              <a:cs typeface="Montserrat ExtraBold"/>
              <a:sym typeface="Montserrat ExtraBold"/>
            </a:endParaRPr>
          </a:p>
        </p:txBody>
      </p:sp>
      <p:sp>
        <p:nvSpPr>
          <p:cNvPr id="367" name="Google Shape;367;p28"/>
          <p:cNvSpPr txBox="1"/>
          <p:nvPr/>
        </p:nvSpPr>
        <p:spPr>
          <a:xfrm>
            <a:off x="2704529" y="3097075"/>
            <a:ext cx="1569600" cy="738900"/>
          </a:xfrm>
          <a:prstGeom prst="rect">
            <a:avLst/>
          </a:prstGeom>
          <a:noFill/>
          <a:ln>
            <a:noFill/>
          </a:ln>
        </p:spPr>
        <p:txBody>
          <a:bodyPr anchorCtr="0" anchor="t" bIns="91425" lIns="91425" spcFirstLastPara="1" rIns="91425" wrap="square" tIns="91425">
            <a:spAutoFit/>
          </a:bodyPr>
          <a:lstStyle/>
          <a:p>
            <a:pPr indent="0" lvl="0" marL="35999" rtl="0" algn="l">
              <a:spcBef>
                <a:spcPts val="0"/>
              </a:spcBef>
              <a:spcAft>
                <a:spcPts val="0"/>
              </a:spcAft>
              <a:buNone/>
            </a:pPr>
            <a:r>
              <a:rPr lang="fr" sz="900">
                <a:solidFill>
                  <a:srgbClr val="2D134B"/>
                </a:solidFill>
                <a:latin typeface="Montserrat Medium"/>
                <a:ea typeface="Montserrat Medium"/>
                <a:cs typeface="Montserrat Medium"/>
                <a:sym typeface="Montserrat Medium"/>
              </a:rPr>
              <a:t>Un expert ou un professionnel chevronné dans un domaine spécifique.</a:t>
            </a:r>
            <a:endParaRPr sz="900">
              <a:solidFill>
                <a:srgbClr val="2D134B"/>
              </a:solidFill>
              <a:latin typeface="Montserrat Medium"/>
              <a:ea typeface="Montserrat Medium"/>
              <a:cs typeface="Montserrat Medium"/>
              <a:sym typeface="Montserrat Medium"/>
            </a:endParaRPr>
          </a:p>
        </p:txBody>
      </p:sp>
      <p:sp>
        <p:nvSpPr>
          <p:cNvPr id="368" name="Google Shape;368;p28"/>
          <p:cNvSpPr txBox="1"/>
          <p:nvPr/>
        </p:nvSpPr>
        <p:spPr>
          <a:xfrm>
            <a:off x="303250" y="924300"/>
            <a:ext cx="2271900" cy="992400"/>
          </a:xfrm>
          <a:prstGeom prst="rect">
            <a:avLst/>
          </a:prstGeom>
          <a:solidFill>
            <a:srgbClr val="5070F0"/>
          </a:solidFill>
          <a:ln>
            <a:noFill/>
          </a:ln>
        </p:spPr>
        <p:txBody>
          <a:bodyPr anchorCtr="0" anchor="ctr" bIns="91425" lIns="91425" spcFirstLastPara="1" rIns="91425" wrap="square" tIns="91425">
            <a:noAutofit/>
          </a:bodyPr>
          <a:lstStyle/>
          <a:p>
            <a:pPr indent="0" lvl="0" marL="35999" rtl="0" algn="l">
              <a:spcBef>
                <a:spcPts val="0"/>
              </a:spcBef>
              <a:spcAft>
                <a:spcPts val="0"/>
              </a:spcAft>
              <a:buNone/>
            </a:pPr>
            <a:r>
              <a:rPr lang="fr">
                <a:solidFill>
                  <a:schemeClr val="lt1"/>
                </a:solidFill>
                <a:latin typeface="Montserrat ExtraBold"/>
                <a:ea typeface="Montserrat ExtraBold"/>
                <a:cs typeface="Montserrat ExtraBold"/>
                <a:sym typeface="Montserrat ExtraBold"/>
              </a:rPr>
              <a:t>Découvrir un sujet </a:t>
            </a:r>
            <a:br>
              <a:rPr lang="fr">
                <a:solidFill>
                  <a:schemeClr val="lt1"/>
                </a:solidFill>
                <a:latin typeface="Montserrat ExtraBold"/>
                <a:ea typeface="Montserrat ExtraBold"/>
                <a:cs typeface="Montserrat ExtraBold"/>
                <a:sym typeface="Montserrat ExtraBold"/>
              </a:rPr>
            </a:br>
            <a:r>
              <a:rPr lang="fr">
                <a:solidFill>
                  <a:schemeClr val="lt1"/>
                </a:solidFill>
                <a:latin typeface="Montserrat ExtraBold"/>
                <a:ea typeface="Montserrat ExtraBold"/>
                <a:cs typeface="Montserrat ExtraBold"/>
                <a:sym typeface="Montserrat ExtraBold"/>
              </a:rPr>
              <a:t>et développer sa culture professionnelle</a:t>
            </a:r>
            <a:endParaRPr>
              <a:solidFill>
                <a:schemeClr val="lt1"/>
              </a:solidFill>
              <a:latin typeface="Montserrat ExtraBold"/>
              <a:ea typeface="Montserrat ExtraBold"/>
              <a:cs typeface="Montserrat ExtraBold"/>
              <a:sym typeface="Montserrat ExtraBold"/>
            </a:endParaRPr>
          </a:p>
        </p:txBody>
      </p:sp>
      <p:sp>
        <p:nvSpPr>
          <p:cNvPr id="369" name="Google Shape;369;p28"/>
          <p:cNvSpPr txBox="1"/>
          <p:nvPr/>
        </p:nvSpPr>
        <p:spPr>
          <a:xfrm>
            <a:off x="2780710" y="1038100"/>
            <a:ext cx="1369800" cy="290100"/>
          </a:xfrm>
          <a:prstGeom prst="rect">
            <a:avLst/>
          </a:prstGeom>
          <a:solidFill>
            <a:srgbClr val="2D13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1200">
                <a:solidFill>
                  <a:schemeClr val="lt1"/>
                </a:solidFill>
                <a:latin typeface="Montserrat ExtraBold"/>
                <a:ea typeface="Montserrat ExtraBold"/>
                <a:cs typeface="Montserrat ExtraBold"/>
                <a:sym typeface="Montserrat ExtraBold"/>
              </a:rPr>
              <a:t>Valorisation</a:t>
            </a:r>
            <a:endParaRPr sz="1200">
              <a:solidFill>
                <a:schemeClr val="lt1"/>
              </a:solidFill>
              <a:latin typeface="Montserrat ExtraBold"/>
              <a:ea typeface="Montserrat ExtraBold"/>
              <a:cs typeface="Montserrat ExtraBold"/>
              <a:sym typeface="Montserrat ExtraBold"/>
            </a:endParaRPr>
          </a:p>
        </p:txBody>
      </p:sp>
      <p:sp>
        <p:nvSpPr>
          <p:cNvPr id="370" name="Google Shape;370;p28"/>
          <p:cNvSpPr txBox="1"/>
          <p:nvPr/>
        </p:nvSpPr>
        <p:spPr>
          <a:xfrm>
            <a:off x="2697730" y="1280575"/>
            <a:ext cx="15696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900">
                <a:solidFill>
                  <a:srgbClr val="2D134B"/>
                </a:solidFill>
                <a:latin typeface="Montserrat Medium"/>
                <a:ea typeface="Montserrat Medium"/>
                <a:cs typeface="Montserrat Medium"/>
                <a:sym typeface="Montserrat Medium"/>
              </a:rPr>
              <a:t>Une captation vidéo de la keynote diffusée sur les réseaux sociaux en mentionnant l’invité.</a:t>
            </a:r>
            <a:endParaRPr sz="900">
              <a:solidFill>
                <a:srgbClr val="2D134B"/>
              </a:solidFill>
              <a:latin typeface="Montserrat Medium"/>
              <a:ea typeface="Montserrat Medium"/>
              <a:cs typeface="Montserrat Medium"/>
              <a:sym typeface="Montserrat Medium"/>
            </a:endParaRPr>
          </a:p>
        </p:txBody>
      </p:sp>
      <p:cxnSp>
        <p:nvCxnSpPr>
          <p:cNvPr id="371" name="Google Shape;371;p28"/>
          <p:cNvCxnSpPr/>
          <p:nvPr/>
        </p:nvCxnSpPr>
        <p:spPr>
          <a:xfrm>
            <a:off x="4570500" y="-5650"/>
            <a:ext cx="1800" cy="5176200"/>
          </a:xfrm>
          <a:prstGeom prst="straightConnector1">
            <a:avLst/>
          </a:prstGeom>
          <a:noFill/>
          <a:ln cap="flat" cmpd="sng" w="19050">
            <a:solidFill>
              <a:srgbClr val="E9EDFD"/>
            </a:solidFill>
            <a:prstDash val="dash"/>
            <a:round/>
            <a:headEnd len="med" w="med" type="none"/>
            <a:tailEnd len="med" w="med" type="none"/>
          </a:ln>
        </p:spPr>
      </p:cxnSp>
      <p:pic>
        <p:nvPicPr>
          <p:cNvPr id="372" name="Google Shape;372;p28"/>
          <p:cNvPicPr preferRelativeResize="0"/>
          <p:nvPr/>
        </p:nvPicPr>
        <p:blipFill>
          <a:blip r:embed="rId3">
            <a:alphaModFix/>
          </a:blip>
          <a:stretch>
            <a:fillRect/>
          </a:stretch>
        </p:blipFill>
        <p:spPr>
          <a:xfrm rot="607504">
            <a:off x="3865756" y="262254"/>
            <a:ext cx="448725" cy="447496"/>
          </a:xfrm>
          <a:prstGeom prst="rect">
            <a:avLst/>
          </a:prstGeom>
          <a:noFill/>
          <a:ln>
            <a:noFill/>
          </a:ln>
        </p:spPr>
      </p:pic>
      <p:sp>
        <p:nvSpPr>
          <p:cNvPr id="373" name="Google Shape;373;p28"/>
          <p:cNvSpPr txBox="1"/>
          <p:nvPr/>
        </p:nvSpPr>
        <p:spPr>
          <a:xfrm>
            <a:off x="306382" y="2444804"/>
            <a:ext cx="2271900" cy="240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900">
                <a:solidFill>
                  <a:srgbClr val="2D134B"/>
                </a:solidFill>
                <a:latin typeface="Montserrat"/>
                <a:ea typeface="Montserrat"/>
                <a:cs typeface="Montserrat"/>
                <a:sym typeface="Montserrat"/>
              </a:rPr>
              <a:t>Une conférence courte et dynamique dirigée par un </a:t>
            </a:r>
            <a:r>
              <a:rPr b="1" lang="fr" sz="900">
                <a:solidFill>
                  <a:srgbClr val="2D134B"/>
                </a:solidFill>
                <a:latin typeface="Montserrat"/>
                <a:ea typeface="Montserrat"/>
                <a:cs typeface="Montserrat"/>
                <a:sym typeface="Montserrat"/>
              </a:rPr>
              <a:t>expert ou un professionnel chevronné dans un domaine spécifique.</a:t>
            </a:r>
            <a:endParaRPr b="1" sz="900">
              <a:solidFill>
                <a:srgbClr val="2D134B"/>
              </a:solidFill>
              <a:latin typeface="Montserrat"/>
              <a:ea typeface="Montserrat"/>
              <a:cs typeface="Montserrat"/>
              <a:sym typeface="Montserrat"/>
            </a:endParaRPr>
          </a:p>
          <a:p>
            <a:pPr indent="0" lvl="0" marL="0" rtl="0" algn="l">
              <a:spcBef>
                <a:spcPts val="0"/>
              </a:spcBef>
              <a:spcAft>
                <a:spcPts val="0"/>
              </a:spcAft>
              <a:buNone/>
            </a:pPr>
            <a:r>
              <a:t/>
            </a:r>
            <a:endParaRPr b="1" sz="900">
              <a:solidFill>
                <a:srgbClr val="2D134B"/>
              </a:solidFill>
              <a:latin typeface="Montserrat"/>
              <a:ea typeface="Montserrat"/>
              <a:cs typeface="Montserrat"/>
              <a:sym typeface="Montserrat"/>
            </a:endParaRPr>
          </a:p>
          <a:p>
            <a:pPr indent="0" lvl="0" marL="0" rtl="0" algn="l">
              <a:spcBef>
                <a:spcPts val="0"/>
              </a:spcBef>
              <a:spcAft>
                <a:spcPts val="0"/>
              </a:spcAft>
              <a:buNone/>
            </a:pPr>
            <a:r>
              <a:rPr lang="fr" sz="900">
                <a:solidFill>
                  <a:srgbClr val="2D134B"/>
                </a:solidFill>
                <a:latin typeface="Montserrat"/>
                <a:ea typeface="Montserrat"/>
                <a:cs typeface="Montserrat"/>
                <a:sym typeface="Montserrat"/>
              </a:rPr>
              <a:t>L’objectif est de faire découvrir aux participants une idée, un sujet ou une expertise précise, qui remet en question les acquis et les perspectives.</a:t>
            </a:r>
            <a:endParaRPr sz="900">
              <a:solidFill>
                <a:srgbClr val="2D134B"/>
              </a:solidFill>
              <a:latin typeface="Montserrat"/>
              <a:ea typeface="Montserrat"/>
              <a:cs typeface="Montserrat"/>
              <a:sym typeface="Montserrat"/>
            </a:endParaRPr>
          </a:p>
          <a:p>
            <a:pPr indent="0" lvl="0" marL="0" rtl="0" algn="l">
              <a:spcBef>
                <a:spcPts val="0"/>
              </a:spcBef>
              <a:spcAft>
                <a:spcPts val="0"/>
              </a:spcAft>
              <a:buNone/>
            </a:pPr>
            <a:r>
              <a:t/>
            </a:r>
            <a:endParaRPr sz="900">
              <a:solidFill>
                <a:srgbClr val="2D134B"/>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fr" sz="900">
                <a:solidFill>
                  <a:srgbClr val="2D134B"/>
                </a:solidFill>
                <a:latin typeface="Montserrat"/>
                <a:ea typeface="Montserrat"/>
                <a:cs typeface="Montserrat"/>
                <a:sym typeface="Montserrat"/>
              </a:rPr>
              <a:t>L’expert se trouve dans l’idéal sur une scène avec un micro et un écran pour projeter des slides de présentation.</a:t>
            </a:r>
            <a:br>
              <a:rPr lang="fr" sz="900">
                <a:solidFill>
                  <a:srgbClr val="2D134B"/>
                </a:solidFill>
                <a:latin typeface="Montserrat"/>
                <a:ea typeface="Montserrat"/>
                <a:cs typeface="Montserrat"/>
                <a:sym typeface="Montserrat"/>
              </a:rPr>
            </a:br>
            <a:endParaRPr sz="900">
              <a:solidFill>
                <a:srgbClr val="2D134B"/>
              </a:solidFill>
              <a:latin typeface="Montserrat"/>
              <a:ea typeface="Montserrat"/>
              <a:cs typeface="Montserrat"/>
              <a:sym typeface="Montserra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070F0"/>
        </a:solidFill>
      </p:bgPr>
    </p:bg>
    <p:spTree>
      <p:nvGrpSpPr>
        <p:cNvPr id="377" name="Shape 377"/>
        <p:cNvGrpSpPr/>
        <p:nvPr/>
      </p:nvGrpSpPr>
      <p:grpSpPr>
        <a:xfrm>
          <a:off x="0" y="0"/>
          <a:ext cx="0" cy="0"/>
          <a:chOff x="0" y="0"/>
          <a:chExt cx="0" cy="0"/>
        </a:xfrm>
      </p:grpSpPr>
      <p:pic>
        <p:nvPicPr>
          <p:cNvPr id="378" name="Google Shape;378;p29"/>
          <p:cNvPicPr preferRelativeResize="0"/>
          <p:nvPr/>
        </p:nvPicPr>
        <p:blipFill>
          <a:blip r:embed="rId3">
            <a:alphaModFix/>
          </a:blip>
          <a:stretch>
            <a:fillRect/>
          </a:stretch>
        </p:blipFill>
        <p:spPr>
          <a:xfrm>
            <a:off x="696490" y="671650"/>
            <a:ext cx="3060062" cy="3640277"/>
          </a:xfrm>
          <a:prstGeom prst="rect">
            <a:avLst/>
          </a:prstGeom>
          <a:noFill/>
          <a:ln>
            <a:noFill/>
          </a:ln>
        </p:spPr>
      </p:pic>
      <p:sp>
        <p:nvSpPr>
          <p:cNvPr id="379" name="Google Shape;379;p29"/>
          <p:cNvSpPr txBox="1"/>
          <p:nvPr/>
        </p:nvSpPr>
        <p:spPr>
          <a:xfrm>
            <a:off x="-130800" y="1771350"/>
            <a:ext cx="4237800" cy="2308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fr" sz="2300">
                <a:solidFill>
                  <a:schemeClr val="lt1"/>
                </a:solidFill>
                <a:latin typeface="Montserrat Black"/>
                <a:ea typeface="Montserrat Black"/>
                <a:cs typeface="Montserrat Black"/>
                <a:sym typeface="Montserrat Black"/>
              </a:rPr>
              <a:t>CONSOLIDER </a:t>
            </a:r>
            <a:endParaRPr sz="2300">
              <a:solidFill>
                <a:schemeClr val="lt1"/>
              </a:solidFill>
              <a:latin typeface="Montserrat Black"/>
              <a:ea typeface="Montserrat Black"/>
              <a:cs typeface="Montserrat Black"/>
              <a:sym typeface="Montserrat Black"/>
            </a:endParaRPr>
          </a:p>
          <a:p>
            <a:pPr indent="0" lvl="0" marL="0" rtl="0" algn="r">
              <a:spcBef>
                <a:spcPts val="0"/>
              </a:spcBef>
              <a:spcAft>
                <a:spcPts val="0"/>
              </a:spcAft>
              <a:buClr>
                <a:schemeClr val="dk1"/>
              </a:buClr>
              <a:buSzPts val="1100"/>
              <a:buFont typeface="Arial"/>
              <a:buNone/>
            </a:pPr>
            <a:r>
              <a:rPr lang="fr" sz="2300">
                <a:solidFill>
                  <a:schemeClr val="lt1"/>
                </a:solidFill>
                <a:latin typeface="Montserrat Black"/>
                <a:ea typeface="Montserrat Black"/>
                <a:cs typeface="Montserrat Black"/>
                <a:sym typeface="Montserrat Black"/>
              </a:rPr>
              <a:t>UN ÉCOSYSTÈME </a:t>
            </a:r>
            <a:endParaRPr sz="2300">
              <a:solidFill>
                <a:schemeClr val="lt1"/>
              </a:solidFill>
              <a:latin typeface="Montserrat Black"/>
              <a:ea typeface="Montserrat Black"/>
              <a:cs typeface="Montserrat Black"/>
              <a:sym typeface="Montserrat Black"/>
            </a:endParaRPr>
          </a:p>
          <a:p>
            <a:pPr indent="0" lvl="0" marL="0" rtl="0" algn="r">
              <a:spcBef>
                <a:spcPts val="0"/>
              </a:spcBef>
              <a:spcAft>
                <a:spcPts val="0"/>
              </a:spcAft>
              <a:buNone/>
            </a:pPr>
            <a:r>
              <a:rPr lang="fr" sz="2300">
                <a:solidFill>
                  <a:schemeClr val="lt1"/>
                </a:solidFill>
                <a:latin typeface="Montserrat Black"/>
                <a:ea typeface="Montserrat Black"/>
                <a:cs typeface="Montserrat Black"/>
                <a:sym typeface="Montserrat Black"/>
              </a:rPr>
              <a:t>ET UNE </a:t>
            </a:r>
            <a:endParaRPr sz="2300">
              <a:solidFill>
                <a:schemeClr val="lt1"/>
              </a:solidFill>
              <a:latin typeface="Montserrat Black"/>
              <a:ea typeface="Montserrat Black"/>
              <a:cs typeface="Montserrat Black"/>
              <a:sym typeface="Montserrat Black"/>
            </a:endParaRPr>
          </a:p>
          <a:p>
            <a:pPr indent="0" lvl="0" marL="0" rtl="0" algn="r">
              <a:spcBef>
                <a:spcPts val="0"/>
              </a:spcBef>
              <a:spcAft>
                <a:spcPts val="0"/>
              </a:spcAft>
              <a:buClr>
                <a:schemeClr val="dk1"/>
              </a:buClr>
              <a:buSzPts val="1100"/>
              <a:buFont typeface="Arial"/>
              <a:buNone/>
            </a:pPr>
            <a:r>
              <a:rPr lang="fr" sz="2300">
                <a:solidFill>
                  <a:schemeClr val="lt1"/>
                </a:solidFill>
                <a:latin typeface="Montserrat Black"/>
                <a:ea typeface="Montserrat Black"/>
                <a:cs typeface="Montserrat Black"/>
                <a:sym typeface="Montserrat Black"/>
              </a:rPr>
              <a:t>COMMUNAUTÉ D’ACTEURS</a:t>
            </a:r>
            <a:endParaRPr sz="2300">
              <a:solidFill>
                <a:schemeClr val="lt1"/>
              </a:solidFill>
              <a:latin typeface="Montserrat Black"/>
              <a:ea typeface="Montserrat Black"/>
              <a:cs typeface="Montserrat Black"/>
              <a:sym typeface="Montserrat Black"/>
            </a:endParaRPr>
          </a:p>
          <a:p>
            <a:pPr indent="0" lvl="0" marL="0" rtl="0" algn="r">
              <a:spcBef>
                <a:spcPts val="0"/>
              </a:spcBef>
              <a:spcAft>
                <a:spcPts val="0"/>
              </a:spcAft>
              <a:buNone/>
            </a:pPr>
            <a:r>
              <a:t/>
            </a:r>
            <a:endParaRPr sz="2300">
              <a:solidFill>
                <a:schemeClr val="lt1"/>
              </a:solidFill>
              <a:latin typeface="Montserrat Black"/>
              <a:ea typeface="Montserrat Black"/>
              <a:cs typeface="Montserrat Black"/>
              <a:sym typeface="Montserrat Black"/>
            </a:endParaRPr>
          </a:p>
        </p:txBody>
      </p:sp>
      <p:sp>
        <p:nvSpPr>
          <p:cNvPr id="380" name="Google Shape;380;p29"/>
          <p:cNvSpPr txBox="1"/>
          <p:nvPr/>
        </p:nvSpPr>
        <p:spPr>
          <a:xfrm>
            <a:off x="1562673" y="3470814"/>
            <a:ext cx="1266300" cy="1569900"/>
          </a:xfrm>
          <a:prstGeom prst="rect">
            <a:avLst/>
          </a:prstGeom>
          <a:noFill/>
          <a:ln>
            <a:noFill/>
          </a:ln>
        </p:spPr>
        <p:txBody>
          <a:bodyPr anchorCtr="0" anchor="t" bIns="91425" lIns="91425" spcFirstLastPara="1" rIns="91425" wrap="square" tIns="91425">
            <a:spAutoFit/>
          </a:bodyPr>
          <a:lstStyle/>
          <a:p>
            <a:pPr indent="-800100" lvl="0" marL="457200" rtl="0" algn="l">
              <a:spcBef>
                <a:spcPts val="0"/>
              </a:spcBef>
              <a:spcAft>
                <a:spcPts val="0"/>
              </a:spcAft>
              <a:buClr>
                <a:srgbClr val="2D134B"/>
              </a:buClr>
              <a:buSzPts val="9000"/>
              <a:buFont typeface="Dosis ExtraBold"/>
              <a:buChar char="➔"/>
            </a:pPr>
            <a:r>
              <a:t/>
            </a:r>
            <a:endParaRPr/>
          </a:p>
        </p:txBody>
      </p:sp>
      <p:pic>
        <p:nvPicPr>
          <p:cNvPr id="381" name="Google Shape;381;p29"/>
          <p:cNvPicPr preferRelativeResize="0"/>
          <p:nvPr/>
        </p:nvPicPr>
        <p:blipFill rotWithShape="1">
          <a:blip r:embed="rId4">
            <a:alphaModFix/>
          </a:blip>
          <a:srcRect b="0" l="20380" r="20374" t="0"/>
          <a:stretch/>
        </p:blipFill>
        <p:spPr>
          <a:xfrm>
            <a:off x="4572000" y="0"/>
            <a:ext cx="4572001" cy="514350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D134B"/>
        </a:solidFill>
      </p:bgPr>
    </p:bg>
    <p:spTree>
      <p:nvGrpSpPr>
        <p:cNvPr id="385" name="Shape 385"/>
        <p:cNvGrpSpPr/>
        <p:nvPr/>
      </p:nvGrpSpPr>
      <p:grpSpPr>
        <a:xfrm>
          <a:off x="0" y="0"/>
          <a:ext cx="0" cy="0"/>
          <a:chOff x="0" y="0"/>
          <a:chExt cx="0" cy="0"/>
        </a:xfrm>
      </p:grpSpPr>
      <p:sp>
        <p:nvSpPr>
          <p:cNvPr id="386" name="Google Shape;386;p30"/>
          <p:cNvSpPr/>
          <p:nvPr/>
        </p:nvSpPr>
        <p:spPr>
          <a:xfrm>
            <a:off x="531650" y="1047175"/>
            <a:ext cx="5334900" cy="1570500"/>
          </a:xfrm>
          <a:prstGeom prst="rect">
            <a:avLst/>
          </a:prstGeom>
          <a:noFill/>
          <a:ln>
            <a:noFill/>
          </a:ln>
        </p:spPr>
        <p:txBody>
          <a:bodyPr anchorCtr="0" anchor="b" bIns="45725" lIns="45725" spcFirstLastPara="1" rIns="45725" wrap="square" tIns="45725">
            <a:noAutofit/>
          </a:bodyPr>
          <a:lstStyle/>
          <a:p>
            <a:pPr indent="0" lvl="0" marL="0" rtl="0" algn="l">
              <a:spcBef>
                <a:spcPts val="0"/>
              </a:spcBef>
              <a:spcAft>
                <a:spcPts val="0"/>
              </a:spcAft>
              <a:buNone/>
            </a:pPr>
            <a:r>
              <a:rPr lang="fr" sz="4000">
                <a:solidFill>
                  <a:schemeClr val="lt1"/>
                </a:solidFill>
                <a:latin typeface="Montserrat Black"/>
                <a:ea typeface="Montserrat Black"/>
                <a:cs typeface="Montserrat Black"/>
                <a:sym typeface="Montserrat Black"/>
              </a:rPr>
              <a:t>augmenter votre communauté d’acteurs.</a:t>
            </a:r>
            <a:endParaRPr sz="4000">
              <a:solidFill>
                <a:schemeClr val="lt1"/>
              </a:solidFill>
              <a:latin typeface="Montserrat Black"/>
              <a:ea typeface="Montserrat Black"/>
              <a:cs typeface="Montserrat Black"/>
              <a:sym typeface="Montserrat Black"/>
            </a:endParaRPr>
          </a:p>
        </p:txBody>
      </p:sp>
      <p:sp>
        <p:nvSpPr>
          <p:cNvPr id="387" name="Google Shape;387;p30"/>
          <p:cNvSpPr txBox="1"/>
          <p:nvPr/>
        </p:nvSpPr>
        <p:spPr>
          <a:xfrm>
            <a:off x="504436" y="360000"/>
            <a:ext cx="48093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fr" sz="2000">
                <a:solidFill>
                  <a:schemeClr val="lt1"/>
                </a:solidFill>
                <a:latin typeface="Montserrat Light"/>
                <a:ea typeface="Montserrat Light"/>
                <a:cs typeface="Montserrat Light"/>
                <a:sym typeface="Montserrat Light"/>
              </a:rPr>
              <a:t>Trois actions pour </a:t>
            </a:r>
            <a:endParaRPr/>
          </a:p>
        </p:txBody>
      </p:sp>
      <p:sp>
        <p:nvSpPr>
          <p:cNvPr id="388" name="Google Shape;388;p30"/>
          <p:cNvSpPr txBox="1"/>
          <p:nvPr/>
        </p:nvSpPr>
        <p:spPr>
          <a:xfrm>
            <a:off x="2677932" y="3433973"/>
            <a:ext cx="1633800" cy="1140600"/>
          </a:xfrm>
          <a:prstGeom prst="rect">
            <a:avLst/>
          </a:prstGeom>
          <a:solidFill>
            <a:srgbClr val="E9EDFD"/>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sz="5000">
                <a:solidFill>
                  <a:srgbClr val="2D134B"/>
                </a:solidFill>
                <a:latin typeface="Montserrat Black"/>
                <a:ea typeface="Montserrat Black"/>
                <a:cs typeface="Montserrat Black"/>
                <a:sym typeface="Montserrat Black"/>
              </a:rPr>
              <a:t>2</a:t>
            </a:r>
            <a:endParaRPr sz="5000">
              <a:solidFill>
                <a:srgbClr val="2D134B"/>
              </a:solidFill>
              <a:latin typeface="Montserrat Black"/>
              <a:ea typeface="Montserrat Black"/>
              <a:cs typeface="Montserrat Black"/>
              <a:sym typeface="Montserrat Black"/>
            </a:endParaRPr>
          </a:p>
          <a:p>
            <a:pPr indent="0" lvl="0" marL="0" rtl="0" algn="ctr">
              <a:spcBef>
                <a:spcPts val="0"/>
              </a:spcBef>
              <a:spcAft>
                <a:spcPts val="0"/>
              </a:spcAft>
              <a:buNone/>
            </a:pPr>
            <a:r>
              <a:rPr lang="fr">
                <a:solidFill>
                  <a:srgbClr val="2D134B"/>
                </a:solidFill>
                <a:latin typeface="Montserrat ExtraBold"/>
                <a:ea typeface="Montserrat ExtraBold"/>
                <a:cs typeface="Montserrat ExtraBold"/>
                <a:sym typeface="Montserrat ExtraBold"/>
              </a:rPr>
              <a:t>Mobiliser</a:t>
            </a:r>
            <a:endParaRPr>
              <a:solidFill>
                <a:srgbClr val="2D134B"/>
              </a:solidFill>
              <a:latin typeface="Montserrat ExtraBold"/>
              <a:ea typeface="Montserrat ExtraBold"/>
              <a:cs typeface="Montserrat ExtraBold"/>
              <a:sym typeface="Montserrat ExtraBold"/>
            </a:endParaRPr>
          </a:p>
        </p:txBody>
      </p:sp>
      <p:sp>
        <p:nvSpPr>
          <p:cNvPr id="389" name="Google Shape;389;p30"/>
          <p:cNvSpPr txBox="1"/>
          <p:nvPr/>
        </p:nvSpPr>
        <p:spPr>
          <a:xfrm>
            <a:off x="4824206" y="3433973"/>
            <a:ext cx="1633800" cy="1140600"/>
          </a:xfrm>
          <a:prstGeom prst="rect">
            <a:avLst/>
          </a:prstGeom>
          <a:solidFill>
            <a:srgbClr val="E9EDFD"/>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sz="5000">
                <a:solidFill>
                  <a:srgbClr val="2D134B"/>
                </a:solidFill>
                <a:latin typeface="Montserrat Black"/>
                <a:ea typeface="Montserrat Black"/>
                <a:cs typeface="Montserrat Black"/>
                <a:sym typeface="Montserrat Black"/>
              </a:rPr>
              <a:t>3</a:t>
            </a:r>
            <a:endParaRPr sz="5000">
              <a:solidFill>
                <a:srgbClr val="2D134B"/>
              </a:solidFill>
              <a:latin typeface="Montserrat Black"/>
              <a:ea typeface="Montserrat Black"/>
              <a:cs typeface="Montserrat Black"/>
              <a:sym typeface="Montserrat Black"/>
            </a:endParaRPr>
          </a:p>
          <a:p>
            <a:pPr indent="0" lvl="0" marL="0" rtl="0" algn="ctr">
              <a:spcBef>
                <a:spcPts val="0"/>
              </a:spcBef>
              <a:spcAft>
                <a:spcPts val="0"/>
              </a:spcAft>
              <a:buNone/>
            </a:pPr>
            <a:r>
              <a:rPr lang="fr">
                <a:solidFill>
                  <a:srgbClr val="2D134B"/>
                </a:solidFill>
                <a:latin typeface="Montserrat ExtraBold"/>
                <a:ea typeface="Montserrat ExtraBold"/>
                <a:cs typeface="Montserrat ExtraBold"/>
                <a:sym typeface="Montserrat ExtraBold"/>
              </a:rPr>
              <a:t>Engager</a:t>
            </a:r>
            <a:endParaRPr>
              <a:solidFill>
                <a:srgbClr val="2D134B"/>
              </a:solidFill>
              <a:latin typeface="Montserrat ExtraBold"/>
              <a:ea typeface="Montserrat ExtraBold"/>
              <a:cs typeface="Montserrat ExtraBold"/>
              <a:sym typeface="Montserrat ExtraBold"/>
            </a:endParaRPr>
          </a:p>
        </p:txBody>
      </p:sp>
      <p:sp>
        <p:nvSpPr>
          <p:cNvPr id="390" name="Google Shape;390;p30"/>
          <p:cNvSpPr txBox="1"/>
          <p:nvPr/>
        </p:nvSpPr>
        <p:spPr>
          <a:xfrm>
            <a:off x="6970499" y="3433973"/>
            <a:ext cx="1633800" cy="1140600"/>
          </a:xfrm>
          <a:prstGeom prst="rect">
            <a:avLst/>
          </a:prstGeom>
          <a:solidFill>
            <a:srgbClr val="E9EDFD"/>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sz="5000">
                <a:solidFill>
                  <a:srgbClr val="2D134B"/>
                </a:solidFill>
                <a:latin typeface="Montserrat Black"/>
                <a:ea typeface="Montserrat Black"/>
                <a:cs typeface="Montserrat Black"/>
                <a:sym typeface="Montserrat Black"/>
              </a:rPr>
              <a:t>4</a:t>
            </a:r>
            <a:endParaRPr sz="5000">
              <a:solidFill>
                <a:srgbClr val="2D134B"/>
              </a:solidFill>
              <a:latin typeface="Montserrat Black"/>
              <a:ea typeface="Montserrat Black"/>
              <a:cs typeface="Montserrat Black"/>
              <a:sym typeface="Montserrat Black"/>
            </a:endParaRPr>
          </a:p>
          <a:p>
            <a:pPr indent="0" lvl="0" marL="0" rtl="0" algn="ctr">
              <a:spcBef>
                <a:spcPts val="0"/>
              </a:spcBef>
              <a:spcAft>
                <a:spcPts val="0"/>
              </a:spcAft>
              <a:buNone/>
            </a:pPr>
            <a:r>
              <a:rPr lang="fr">
                <a:solidFill>
                  <a:srgbClr val="2D134B"/>
                </a:solidFill>
                <a:latin typeface="Montserrat ExtraBold"/>
                <a:ea typeface="Montserrat ExtraBold"/>
                <a:cs typeface="Montserrat ExtraBold"/>
                <a:sym typeface="Montserrat ExtraBold"/>
              </a:rPr>
              <a:t>Fidéliser</a:t>
            </a:r>
            <a:endParaRPr>
              <a:solidFill>
                <a:srgbClr val="2D134B"/>
              </a:solidFill>
              <a:latin typeface="Montserrat ExtraBold"/>
              <a:ea typeface="Montserrat ExtraBold"/>
              <a:cs typeface="Montserrat ExtraBold"/>
              <a:sym typeface="Montserrat ExtraBold"/>
            </a:endParaRPr>
          </a:p>
        </p:txBody>
      </p:sp>
      <p:sp>
        <p:nvSpPr>
          <p:cNvPr id="391" name="Google Shape;391;p30"/>
          <p:cNvSpPr/>
          <p:nvPr/>
        </p:nvSpPr>
        <p:spPr>
          <a:xfrm>
            <a:off x="4456936" y="3843974"/>
            <a:ext cx="221700" cy="320400"/>
          </a:xfrm>
          <a:prstGeom prst="chevron">
            <a:avLst>
              <a:gd fmla="val 50000" name="adj"/>
            </a:avLst>
          </a:prstGeom>
          <a:solidFill>
            <a:srgbClr val="E9EDF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400"/>
          </a:p>
        </p:txBody>
      </p:sp>
      <p:sp>
        <p:nvSpPr>
          <p:cNvPr id="392" name="Google Shape;392;p30"/>
          <p:cNvSpPr/>
          <p:nvPr/>
        </p:nvSpPr>
        <p:spPr>
          <a:xfrm>
            <a:off x="6603225" y="3843974"/>
            <a:ext cx="221700" cy="320400"/>
          </a:xfrm>
          <a:prstGeom prst="chevron">
            <a:avLst>
              <a:gd fmla="val 50000" name="adj"/>
            </a:avLst>
          </a:prstGeom>
          <a:solidFill>
            <a:srgbClr val="E9EDF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400"/>
          </a:p>
        </p:txBody>
      </p:sp>
      <p:sp>
        <p:nvSpPr>
          <p:cNvPr id="393" name="Google Shape;393;p30"/>
          <p:cNvSpPr txBox="1"/>
          <p:nvPr/>
        </p:nvSpPr>
        <p:spPr>
          <a:xfrm>
            <a:off x="531650" y="3433973"/>
            <a:ext cx="1633800" cy="1140600"/>
          </a:xfrm>
          <a:prstGeom prst="rect">
            <a:avLst/>
          </a:prstGeom>
          <a:solidFill>
            <a:srgbClr val="E9EDFD"/>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sz="5000">
                <a:solidFill>
                  <a:srgbClr val="2D134B"/>
                </a:solidFill>
                <a:latin typeface="Montserrat Black"/>
                <a:ea typeface="Montserrat Black"/>
                <a:cs typeface="Montserrat Black"/>
                <a:sym typeface="Montserrat Black"/>
              </a:rPr>
              <a:t>1</a:t>
            </a:r>
            <a:endParaRPr sz="5000">
              <a:solidFill>
                <a:srgbClr val="2D134B"/>
              </a:solidFill>
              <a:latin typeface="Montserrat Black"/>
              <a:ea typeface="Montserrat Black"/>
              <a:cs typeface="Montserrat Black"/>
              <a:sym typeface="Montserrat Black"/>
            </a:endParaRPr>
          </a:p>
          <a:p>
            <a:pPr indent="0" lvl="0" marL="0" rtl="0" algn="ctr">
              <a:spcBef>
                <a:spcPts val="0"/>
              </a:spcBef>
              <a:spcAft>
                <a:spcPts val="0"/>
              </a:spcAft>
              <a:buNone/>
            </a:pPr>
            <a:r>
              <a:rPr lang="fr">
                <a:solidFill>
                  <a:srgbClr val="2D134B"/>
                </a:solidFill>
                <a:latin typeface="Montserrat ExtraBold"/>
                <a:ea typeface="Montserrat ExtraBold"/>
                <a:cs typeface="Montserrat ExtraBold"/>
                <a:sym typeface="Montserrat ExtraBold"/>
              </a:rPr>
              <a:t>Identifier</a:t>
            </a:r>
            <a:endParaRPr>
              <a:solidFill>
                <a:srgbClr val="2D134B"/>
              </a:solidFill>
              <a:latin typeface="Montserrat ExtraBold"/>
              <a:ea typeface="Montserrat ExtraBold"/>
              <a:cs typeface="Montserrat ExtraBold"/>
              <a:sym typeface="Montserrat ExtraBold"/>
            </a:endParaRPr>
          </a:p>
        </p:txBody>
      </p:sp>
      <p:sp>
        <p:nvSpPr>
          <p:cNvPr id="394" name="Google Shape;394;p30"/>
          <p:cNvSpPr/>
          <p:nvPr/>
        </p:nvSpPr>
        <p:spPr>
          <a:xfrm>
            <a:off x="2310682" y="3843974"/>
            <a:ext cx="221700" cy="320400"/>
          </a:xfrm>
          <a:prstGeom prst="chevron">
            <a:avLst>
              <a:gd fmla="val 50000" name="adj"/>
            </a:avLst>
          </a:prstGeom>
          <a:solidFill>
            <a:srgbClr val="E9EDF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4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31"/>
          <p:cNvSpPr/>
          <p:nvPr/>
        </p:nvSpPr>
        <p:spPr>
          <a:xfrm>
            <a:off x="180000" y="194225"/>
            <a:ext cx="8784000" cy="4769400"/>
          </a:xfrm>
          <a:prstGeom prst="rect">
            <a:avLst/>
          </a:prstGeom>
          <a:noFill/>
          <a:ln cap="flat" cmpd="sng" w="19050">
            <a:solidFill>
              <a:srgbClr val="2D134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00" name="Google Shape;400;p31"/>
          <p:cNvSpPr txBox="1"/>
          <p:nvPr/>
        </p:nvSpPr>
        <p:spPr>
          <a:xfrm>
            <a:off x="180000" y="180000"/>
            <a:ext cx="8784000" cy="481800"/>
          </a:xfrm>
          <a:prstGeom prst="rect">
            <a:avLst/>
          </a:prstGeom>
          <a:solidFill>
            <a:srgbClr val="2D134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sz="1800">
                <a:solidFill>
                  <a:srgbClr val="FCFCFC"/>
                </a:solidFill>
                <a:latin typeface="Montserrat Black"/>
                <a:ea typeface="Montserrat Black"/>
                <a:cs typeface="Montserrat Black"/>
                <a:sym typeface="Montserrat Black"/>
              </a:rPr>
              <a:t>ÉTAPE 1 : IDENTIFIER</a:t>
            </a:r>
            <a:endParaRPr sz="1800">
              <a:solidFill>
                <a:srgbClr val="FCFCFC"/>
              </a:solidFill>
              <a:latin typeface="Montserrat Black"/>
              <a:ea typeface="Montserrat Black"/>
              <a:cs typeface="Montserrat Black"/>
              <a:sym typeface="Montserrat Black"/>
            </a:endParaRPr>
          </a:p>
        </p:txBody>
      </p:sp>
      <p:pic>
        <p:nvPicPr>
          <p:cNvPr id="401" name="Google Shape;401;p31"/>
          <p:cNvPicPr preferRelativeResize="0"/>
          <p:nvPr/>
        </p:nvPicPr>
        <p:blipFill>
          <a:blip r:embed="rId3">
            <a:alphaModFix/>
          </a:blip>
          <a:stretch>
            <a:fillRect/>
          </a:stretch>
        </p:blipFill>
        <p:spPr>
          <a:xfrm rot="876540">
            <a:off x="8547708" y="253471"/>
            <a:ext cx="335759" cy="334859"/>
          </a:xfrm>
          <a:prstGeom prst="rect">
            <a:avLst/>
          </a:prstGeom>
          <a:noFill/>
          <a:ln>
            <a:noFill/>
          </a:ln>
        </p:spPr>
      </p:pic>
      <p:sp>
        <p:nvSpPr>
          <p:cNvPr id="402" name="Google Shape;402;p31"/>
          <p:cNvSpPr txBox="1"/>
          <p:nvPr/>
        </p:nvSpPr>
        <p:spPr>
          <a:xfrm>
            <a:off x="180000" y="661800"/>
            <a:ext cx="8784000" cy="44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fr" sz="1800">
                <a:solidFill>
                  <a:srgbClr val="2D134B"/>
                </a:solidFill>
                <a:latin typeface="Montserrat Medium"/>
                <a:ea typeface="Montserrat Medium"/>
                <a:cs typeface="Montserrat Medium"/>
                <a:sym typeface="Montserrat Medium"/>
              </a:rPr>
              <a:t>Comment ?? </a:t>
            </a:r>
            <a:endParaRPr sz="2500">
              <a:solidFill>
                <a:srgbClr val="2D134B"/>
              </a:solidFill>
              <a:latin typeface="Montserrat Medium"/>
              <a:ea typeface="Montserrat Medium"/>
              <a:cs typeface="Montserrat Medium"/>
              <a:sym typeface="Montserrat Medium"/>
            </a:endParaRPr>
          </a:p>
        </p:txBody>
      </p:sp>
      <p:sp>
        <p:nvSpPr>
          <p:cNvPr id="403" name="Google Shape;403;p31"/>
          <p:cNvSpPr txBox="1"/>
          <p:nvPr/>
        </p:nvSpPr>
        <p:spPr>
          <a:xfrm>
            <a:off x="352350" y="1610350"/>
            <a:ext cx="4875000" cy="35094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rgbClr val="5070F0"/>
              </a:buClr>
              <a:buSzPts val="1200"/>
              <a:buFont typeface="Montserrat Medium"/>
              <a:buChar char="➔"/>
            </a:pPr>
            <a:r>
              <a:rPr lang="fr" sz="1200">
                <a:solidFill>
                  <a:srgbClr val="2D134B"/>
                </a:solidFill>
                <a:latin typeface="Montserrat Medium"/>
                <a:ea typeface="Montserrat Medium"/>
                <a:cs typeface="Montserrat Medium"/>
                <a:sym typeface="Montserrat Medium"/>
              </a:rPr>
              <a:t>Clarifier les cibles de </a:t>
            </a:r>
            <a:r>
              <a:rPr lang="fr" sz="1200">
                <a:solidFill>
                  <a:srgbClr val="2D134B"/>
                </a:solidFill>
                <a:latin typeface="Montserrat Medium"/>
                <a:ea typeface="Montserrat Medium"/>
                <a:cs typeface="Montserrat Medium"/>
                <a:sym typeface="Montserrat Medium"/>
              </a:rPr>
              <a:t>l'événement</a:t>
            </a:r>
            <a:r>
              <a:rPr lang="fr" sz="1200">
                <a:solidFill>
                  <a:srgbClr val="2D134B"/>
                </a:solidFill>
                <a:latin typeface="Montserrat Medium"/>
                <a:ea typeface="Montserrat Medium"/>
                <a:cs typeface="Montserrat Medium"/>
                <a:sym typeface="Montserrat Medium"/>
              </a:rPr>
              <a:t> et formaliser un livrable : la cible finale, les cibles relais / prescripteurs…</a:t>
            </a:r>
            <a:br>
              <a:rPr lang="fr" sz="1200">
                <a:solidFill>
                  <a:srgbClr val="2D134B"/>
                </a:solidFill>
                <a:latin typeface="Montserrat Medium"/>
                <a:ea typeface="Montserrat Medium"/>
                <a:cs typeface="Montserrat Medium"/>
                <a:sym typeface="Montserrat Medium"/>
              </a:rPr>
            </a:br>
            <a:r>
              <a:rPr lang="fr" sz="1200">
                <a:solidFill>
                  <a:srgbClr val="2D134B"/>
                </a:solidFill>
                <a:latin typeface="Montserrat Medium"/>
                <a:ea typeface="Montserrat Medium"/>
                <a:cs typeface="Montserrat Medium"/>
                <a:sym typeface="Montserrat Medium"/>
              </a:rPr>
              <a:t> </a:t>
            </a:r>
            <a:endParaRPr sz="1200">
              <a:solidFill>
                <a:srgbClr val="2D134B"/>
              </a:solidFill>
              <a:latin typeface="Montserrat Medium"/>
              <a:ea typeface="Montserrat Medium"/>
              <a:cs typeface="Montserrat Medium"/>
              <a:sym typeface="Montserrat Medium"/>
            </a:endParaRPr>
          </a:p>
          <a:p>
            <a:pPr indent="-304800" lvl="0" marL="457200" rtl="0" algn="l">
              <a:spcBef>
                <a:spcPts val="0"/>
              </a:spcBef>
              <a:spcAft>
                <a:spcPts val="0"/>
              </a:spcAft>
              <a:buClr>
                <a:srgbClr val="5070F0"/>
              </a:buClr>
              <a:buSzPts val="1200"/>
              <a:buFont typeface="Montserrat Medium"/>
              <a:buChar char="➔"/>
            </a:pPr>
            <a:r>
              <a:rPr lang="fr" sz="1200">
                <a:solidFill>
                  <a:srgbClr val="2D134B"/>
                </a:solidFill>
                <a:latin typeface="Montserrat Medium"/>
                <a:ea typeface="Montserrat Medium"/>
                <a:cs typeface="Montserrat Medium"/>
                <a:sym typeface="Montserrat Medium"/>
              </a:rPr>
              <a:t>Faire quelques rendez-vous préalables pour partager sa proposition </a:t>
            </a:r>
            <a:r>
              <a:rPr lang="fr" sz="1200">
                <a:solidFill>
                  <a:srgbClr val="2D134B"/>
                </a:solidFill>
                <a:latin typeface="Montserrat Medium"/>
                <a:ea typeface="Montserrat Medium"/>
                <a:cs typeface="Montserrat Medium"/>
                <a:sym typeface="Montserrat Medium"/>
              </a:rPr>
              <a:t>d'événement</a:t>
            </a:r>
            <a:r>
              <a:rPr lang="fr" sz="1200">
                <a:solidFill>
                  <a:srgbClr val="2D134B"/>
                </a:solidFill>
                <a:latin typeface="Montserrat Medium"/>
                <a:ea typeface="Montserrat Medium"/>
                <a:cs typeface="Montserrat Medium"/>
                <a:sym typeface="Montserrat Medium"/>
              </a:rPr>
              <a:t> avec des décideurs en tête à tête</a:t>
            </a:r>
            <a:endParaRPr sz="1200">
              <a:solidFill>
                <a:srgbClr val="2D134B"/>
              </a:solidFill>
              <a:latin typeface="Montserrat Medium"/>
              <a:ea typeface="Montserrat Medium"/>
              <a:cs typeface="Montserrat Medium"/>
              <a:sym typeface="Montserrat Medium"/>
            </a:endParaRPr>
          </a:p>
          <a:p>
            <a:pPr indent="0" lvl="0" marL="457200" rtl="0" algn="l">
              <a:spcBef>
                <a:spcPts val="0"/>
              </a:spcBef>
              <a:spcAft>
                <a:spcPts val="0"/>
              </a:spcAft>
              <a:buNone/>
            </a:pPr>
            <a:r>
              <a:t/>
            </a:r>
            <a:endParaRPr sz="1200">
              <a:solidFill>
                <a:srgbClr val="2D134B"/>
              </a:solidFill>
              <a:latin typeface="Montserrat Medium"/>
              <a:ea typeface="Montserrat Medium"/>
              <a:cs typeface="Montserrat Medium"/>
              <a:sym typeface="Montserrat Medium"/>
            </a:endParaRPr>
          </a:p>
          <a:p>
            <a:pPr indent="-304800" lvl="0" marL="457200" rtl="0" algn="l">
              <a:spcBef>
                <a:spcPts val="0"/>
              </a:spcBef>
              <a:spcAft>
                <a:spcPts val="0"/>
              </a:spcAft>
              <a:buClr>
                <a:srgbClr val="5070F0"/>
              </a:buClr>
              <a:buSzPts val="1200"/>
              <a:buFont typeface="Montserrat Medium"/>
              <a:buChar char="➔"/>
            </a:pPr>
            <a:r>
              <a:rPr lang="fr" sz="1200">
                <a:solidFill>
                  <a:srgbClr val="2D134B"/>
                </a:solidFill>
                <a:latin typeface="Montserrat Medium"/>
                <a:ea typeface="Montserrat Medium"/>
                <a:cs typeface="Montserrat Medium"/>
                <a:sym typeface="Montserrat Medium"/>
              </a:rPr>
              <a:t>Créer une base de données qualifiées et créer un système d’opt-out plutôt que d’opt-in automatisés via un outil de gestion de newsletter : </a:t>
            </a:r>
            <a:br>
              <a:rPr lang="fr" sz="1200">
                <a:solidFill>
                  <a:srgbClr val="2D134B"/>
                </a:solidFill>
                <a:latin typeface="Montserrat Medium"/>
                <a:ea typeface="Montserrat Medium"/>
                <a:cs typeface="Montserrat Medium"/>
                <a:sym typeface="Montserrat Medium"/>
              </a:rPr>
            </a:br>
            <a:r>
              <a:rPr lang="fr" sz="1200">
                <a:solidFill>
                  <a:srgbClr val="2D134B"/>
                </a:solidFill>
                <a:latin typeface="Montserrat Medium"/>
                <a:ea typeface="Montserrat Medium"/>
                <a:cs typeface="Montserrat Medium"/>
                <a:sym typeface="Montserrat Medium"/>
              </a:rPr>
              <a:t>- L'opt-in, c'est obtenir le consentement du destinataire : s'il n'a pas dit "oui", c'est "non". </a:t>
            </a:r>
            <a:br>
              <a:rPr lang="fr" sz="1200">
                <a:solidFill>
                  <a:srgbClr val="2D134B"/>
                </a:solidFill>
                <a:latin typeface="Montserrat Medium"/>
                <a:ea typeface="Montserrat Medium"/>
                <a:cs typeface="Montserrat Medium"/>
                <a:sym typeface="Montserrat Medium"/>
              </a:rPr>
            </a:br>
            <a:r>
              <a:rPr lang="fr" sz="1200">
                <a:solidFill>
                  <a:srgbClr val="2D134B"/>
                </a:solidFill>
                <a:latin typeface="Montserrat Medium"/>
                <a:ea typeface="Montserrat Medium"/>
                <a:cs typeface="Montserrat Medium"/>
                <a:sym typeface="Montserrat Medium"/>
              </a:rPr>
              <a:t>- L'opt-out, c'est lorsque le destinataire de la publicité ne s'est pas opposé : s'il n'a pas dit "non", c'est "oui".</a:t>
            </a:r>
            <a:br>
              <a:rPr lang="fr" sz="1200">
                <a:solidFill>
                  <a:srgbClr val="2D134B"/>
                </a:solidFill>
                <a:latin typeface="Montserrat Medium"/>
                <a:ea typeface="Montserrat Medium"/>
                <a:cs typeface="Montserrat Medium"/>
                <a:sym typeface="Montserrat Medium"/>
              </a:rPr>
            </a:br>
            <a:endParaRPr sz="1200">
              <a:solidFill>
                <a:srgbClr val="2D134B"/>
              </a:solidFill>
              <a:latin typeface="Montserrat Medium"/>
              <a:ea typeface="Montserrat Medium"/>
              <a:cs typeface="Montserrat Medium"/>
              <a:sym typeface="Montserrat Medium"/>
            </a:endParaRPr>
          </a:p>
          <a:p>
            <a:pPr indent="-304800" lvl="0" marL="457200" rtl="0" algn="l">
              <a:spcBef>
                <a:spcPts val="0"/>
              </a:spcBef>
              <a:spcAft>
                <a:spcPts val="0"/>
              </a:spcAft>
              <a:buClr>
                <a:srgbClr val="5070F0"/>
              </a:buClr>
              <a:buSzPts val="1200"/>
              <a:buFont typeface="Montserrat Medium"/>
              <a:buChar char="➔"/>
            </a:pPr>
            <a:r>
              <a:rPr lang="fr" sz="1200">
                <a:solidFill>
                  <a:srgbClr val="2D134B"/>
                </a:solidFill>
                <a:latin typeface="Montserrat Medium"/>
                <a:ea typeface="Montserrat Medium"/>
                <a:cs typeface="Montserrat Medium"/>
                <a:sym typeface="Montserrat Medium"/>
              </a:rPr>
              <a:t>Créer un kit d’embarquement / com personnalisé par type de public</a:t>
            </a:r>
            <a:endParaRPr sz="1200">
              <a:solidFill>
                <a:srgbClr val="2D134B"/>
              </a:solidFill>
              <a:latin typeface="Montserrat Medium"/>
              <a:ea typeface="Montserrat Medium"/>
              <a:cs typeface="Montserrat Medium"/>
              <a:sym typeface="Montserrat Medium"/>
            </a:endParaRPr>
          </a:p>
          <a:p>
            <a:pPr indent="0" lvl="0" marL="457200" rtl="0" algn="l">
              <a:spcBef>
                <a:spcPts val="0"/>
              </a:spcBef>
              <a:spcAft>
                <a:spcPts val="0"/>
              </a:spcAft>
              <a:buNone/>
            </a:pPr>
            <a:r>
              <a:t/>
            </a:r>
            <a:endParaRPr sz="1200">
              <a:solidFill>
                <a:srgbClr val="2D134B"/>
              </a:solidFill>
              <a:latin typeface="Montserrat Medium"/>
              <a:ea typeface="Montserrat Medium"/>
              <a:cs typeface="Montserrat Medium"/>
              <a:sym typeface="Montserrat Medium"/>
            </a:endParaRPr>
          </a:p>
        </p:txBody>
      </p:sp>
      <p:sp>
        <p:nvSpPr>
          <p:cNvPr id="404" name="Google Shape;404;p31"/>
          <p:cNvSpPr txBox="1"/>
          <p:nvPr/>
        </p:nvSpPr>
        <p:spPr>
          <a:xfrm>
            <a:off x="436850" y="1211675"/>
            <a:ext cx="1898100" cy="290100"/>
          </a:xfrm>
          <a:prstGeom prst="rect">
            <a:avLst/>
          </a:prstGeom>
          <a:solidFill>
            <a:srgbClr val="5070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Montserrat ExtraBold"/>
                <a:ea typeface="Montserrat ExtraBold"/>
                <a:cs typeface="Montserrat ExtraBold"/>
                <a:sym typeface="Montserrat ExtraBold"/>
              </a:rPr>
              <a:t>Actions possibles</a:t>
            </a:r>
            <a:endParaRPr>
              <a:solidFill>
                <a:schemeClr val="lt1"/>
              </a:solidFill>
              <a:latin typeface="Montserrat ExtraBold"/>
              <a:ea typeface="Montserrat ExtraBold"/>
              <a:cs typeface="Montserrat ExtraBold"/>
              <a:sym typeface="Montserrat ExtraBold"/>
            </a:endParaRPr>
          </a:p>
        </p:txBody>
      </p:sp>
      <p:sp>
        <p:nvSpPr>
          <p:cNvPr id="405" name="Google Shape;405;p31"/>
          <p:cNvSpPr/>
          <p:nvPr/>
        </p:nvSpPr>
        <p:spPr>
          <a:xfrm>
            <a:off x="5493525" y="1211675"/>
            <a:ext cx="3298800" cy="3571800"/>
          </a:xfrm>
          <a:prstGeom prst="rect">
            <a:avLst/>
          </a:prstGeom>
          <a:solidFill>
            <a:srgbClr val="E9EDFD">
              <a:alpha val="38990"/>
            </a:srgbClr>
          </a:solid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fr">
                <a:solidFill>
                  <a:srgbClr val="5070F0"/>
                </a:solidFill>
                <a:latin typeface="Montserrat ExtraBold"/>
                <a:ea typeface="Montserrat ExtraBold"/>
                <a:cs typeface="Montserrat ExtraBold"/>
                <a:sym typeface="Montserrat ExtraBold"/>
              </a:rPr>
              <a:t>Les données à surveiller : </a:t>
            </a:r>
            <a:endParaRPr>
              <a:solidFill>
                <a:srgbClr val="5070F0"/>
              </a:solidFill>
              <a:latin typeface="Montserrat ExtraBold"/>
              <a:ea typeface="Montserrat ExtraBold"/>
              <a:cs typeface="Montserrat ExtraBold"/>
              <a:sym typeface="Montserrat ExtraBold"/>
            </a:endParaRPr>
          </a:p>
          <a:p>
            <a:pPr indent="0" lvl="0" marL="0" rtl="0" algn="ctr">
              <a:spcBef>
                <a:spcPts val="0"/>
              </a:spcBef>
              <a:spcAft>
                <a:spcPts val="0"/>
              </a:spcAft>
              <a:buNone/>
            </a:pPr>
            <a:r>
              <a:t/>
            </a:r>
            <a:endParaRPr/>
          </a:p>
        </p:txBody>
      </p:sp>
      <p:grpSp>
        <p:nvGrpSpPr>
          <p:cNvPr id="406" name="Google Shape;406;p31"/>
          <p:cNvGrpSpPr/>
          <p:nvPr/>
        </p:nvGrpSpPr>
        <p:grpSpPr>
          <a:xfrm>
            <a:off x="5703650" y="2919650"/>
            <a:ext cx="581400" cy="581400"/>
            <a:chOff x="5703650" y="2691050"/>
            <a:chExt cx="581400" cy="581400"/>
          </a:xfrm>
        </p:grpSpPr>
        <p:sp>
          <p:nvSpPr>
            <p:cNvPr id="407" name="Google Shape;407;p31"/>
            <p:cNvSpPr/>
            <p:nvPr/>
          </p:nvSpPr>
          <p:spPr>
            <a:xfrm>
              <a:off x="5703650" y="2691050"/>
              <a:ext cx="581400" cy="581400"/>
            </a:xfrm>
            <a:prstGeom prst="ellipse">
              <a:avLst/>
            </a:prstGeom>
            <a:solidFill>
              <a:srgbClr val="5070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408" name="Google Shape;408;p31"/>
            <p:cNvPicPr preferRelativeResize="0"/>
            <p:nvPr/>
          </p:nvPicPr>
          <p:blipFill rotWithShape="1">
            <a:blip r:embed="rId4">
              <a:alphaModFix/>
            </a:blip>
            <a:srcRect b="19406" l="0" r="0" t="0"/>
            <a:stretch/>
          </p:blipFill>
          <p:spPr>
            <a:xfrm>
              <a:off x="5740788" y="2777400"/>
              <a:ext cx="507132" cy="408700"/>
            </a:xfrm>
            <a:prstGeom prst="rect">
              <a:avLst/>
            </a:prstGeom>
            <a:noFill/>
            <a:ln>
              <a:noFill/>
            </a:ln>
          </p:spPr>
        </p:pic>
      </p:grpSp>
      <p:grpSp>
        <p:nvGrpSpPr>
          <p:cNvPr id="409" name="Google Shape;409;p31"/>
          <p:cNvGrpSpPr/>
          <p:nvPr/>
        </p:nvGrpSpPr>
        <p:grpSpPr>
          <a:xfrm>
            <a:off x="5703650" y="1836025"/>
            <a:ext cx="581400" cy="581400"/>
            <a:chOff x="5703650" y="1759825"/>
            <a:chExt cx="581400" cy="581400"/>
          </a:xfrm>
        </p:grpSpPr>
        <p:sp>
          <p:nvSpPr>
            <p:cNvPr id="410" name="Google Shape;410;p31"/>
            <p:cNvSpPr/>
            <p:nvPr/>
          </p:nvSpPr>
          <p:spPr>
            <a:xfrm>
              <a:off x="5703650" y="1759825"/>
              <a:ext cx="581400" cy="581400"/>
            </a:xfrm>
            <a:prstGeom prst="ellipse">
              <a:avLst/>
            </a:prstGeom>
            <a:solidFill>
              <a:srgbClr val="5070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411" name="Google Shape;411;p31"/>
            <p:cNvPicPr preferRelativeResize="0"/>
            <p:nvPr/>
          </p:nvPicPr>
          <p:blipFill rotWithShape="1">
            <a:blip r:embed="rId5">
              <a:alphaModFix/>
            </a:blip>
            <a:srcRect b="32553" l="14145" r="13610" t="17240"/>
            <a:stretch/>
          </p:blipFill>
          <p:spPr>
            <a:xfrm rot="-356384">
              <a:off x="5817413" y="1927539"/>
              <a:ext cx="353898" cy="245974"/>
            </a:xfrm>
            <a:prstGeom prst="rect">
              <a:avLst/>
            </a:prstGeom>
            <a:noFill/>
            <a:ln>
              <a:noFill/>
            </a:ln>
          </p:spPr>
        </p:pic>
      </p:grpSp>
      <p:sp>
        <p:nvSpPr>
          <p:cNvPr id="412" name="Google Shape;412;p31"/>
          <p:cNvSpPr txBox="1"/>
          <p:nvPr/>
        </p:nvSpPr>
        <p:spPr>
          <a:xfrm>
            <a:off x="6285050" y="1761625"/>
            <a:ext cx="2507100" cy="90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800">
                <a:solidFill>
                  <a:srgbClr val="5070F0"/>
                </a:solidFill>
                <a:latin typeface="Montserrat Black"/>
                <a:ea typeface="Montserrat Black"/>
                <a:cs typeface="Montserrat Black"/>
                <a:sym typeface="Montserrat Black"/>
              </a:rPr>
              <a:t>MAILINGS</a:t>
            </a:r>
            <a:endParaRPr sz="800">
              <a:solidFill>
                <a:srgbClr val="5070F0"/>
              </a:solidFill>
              <a:latin typeface="Montserrat Black"/>
              <a:ea typeface="Montserrat Black"/>
              <a:cs typeface="Montserrat Black"/>
              <a:sym typeface="Montserrat Black"/>
            </a:endParaRPr>
          </a:p>
          <a:p>
            <a:pPr indent="0" lvl="0" marL="0" rtl="0" algn="l">
              <a:spcBef>
                <a:spcPts val="0"/>
              </a:spcBef>
              <a:spcAft>
                <a:spcPts val="0"/>
              </a:spcAft>
              <a:buNone/>
            </a:pPr>
            <a:r>
              <a:t/>
            </a:r>
            <a:endParaRPr i="1" sz="800">
              <a:solidFill>
                <a:srgbClr val="5070F0"/>
              </a:solidFill>
              <a:latin typeface="Montserrat"/>
              <a:ea typeface="Montserrat"/>
              <a:cs typeface="Montserrat"/>
              <a:sym typeface="Montserrat"/>
            </a:endParaRPr>
          </a:p>
          <a:p>
            <a:pPr indent="-279400" lvl="0" marL="457200" rtl="0" algn="l">
              <a:spcBef>
                <a:spcPts val="0"/>
              </a:spcBef>
              <a:spcAft>
                <a:spcPts val="0"/>
              </a:spcAft>
              <a:buClr>
                <a:srgbClr val="5070F0"/>
              </a:buClr>
              <a:buSzPts val="800"/>
              <a:buFont typeface="Montserrat"/>
              <a:buChar char="❏"/>
            </a:pPr>
            <a:r>
              <a:rPr i="1" lang="fr" sz="800">
                <a:solidFill>
                  <a:srgbClr val="5070F0"/>
                </a:solidFill>
                <a:latin typeface="Montserrat"/>
                <a:ea typeface="Montserrat"/>
                <a:cs typeface="Montserrat"/>
                <a:sym typeface="Montserrat"/>
              </a:rPr>
              <a:t>Automatiser les mailings de construction de BDD</a:t>
            </a:r>
            <a:endParaRPr i="1" sz="800">
              <a:solidFill>
                <a:srgbClr val="5070F0"/>
              </a:solidFill>
              <a:latin typeface="Montserrat"/>
              <a:ea typeface="Montserrat"/>
              <a:cs typeface="Montserrat"/>
              <a:sym typeface="Montserrat"/>
            </a:endParaRPr>
          </a:p>
          <a:p>
            <a:pPr indent="-279400" lvl="0" marL="457200" rtl="0" algn="l">
              <a:spcBef>
                <a:spcPts val="0"/>
              </a:spcBef>
              <a:spcAft>
                <a:spcPts val="0"/>
              </a:spcAft>
              <a:buClr>
                <a:srgbClr val="5070F0"/>
              </a:buClr>
              <a:buSzPts val="800"/>
              <a:buFont typeface="Montserrat"/>
              <a:buChar char="❏"/>
            </a:pPr>
            <a:r>
              <a:t/>
            </a:r>
            <a:endParaRPr sz="800">
              <a:solidFill>
                <a:srgbClr val="5070F0"/>
              </a:solidFill>
              <a:latin typeface="Montserrat"/>
              <a:ea typeface="Montserrat"/>
              <a:cs typeface="Montserrat"/>
              <a:sym typeface="Montserrat"/>
            </a:endParaRPr>
          </a:p>
        </p:txBody>
      </p:sp>
      <p:sp>
        <p:nvSpPr>
          <p:cNvPr id="413" name="Google Shape;413;p31"/>
          <p:cNvSpPr txBox="1"/>
          <p:nvPr/>
        </p:nvSpPr>
        <p:spPr>
          <a:xfrm>
            <a:off x="6285050" y="2843450"/>
            <a:ext cx="2507100" cy="84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800">
              <a:solidFill>
                <a:srgbClr val="5070F0"/>
              </a:solidFill>
              <a:latin typeface="Montserrat Black"/>
              <a:ea typeface="Montserrat Black"/>
              <a:cs typeface="Montserrat Black"/>
              <a:sym typeface="Montserrat Black"/>
            </a:endParaRPr>
          </a:p>
          <a:p>
            <a:pPr indent="0" lvl="0" marL="0" rtl="0" algn="l">
              <a:spcBef>
                <a:spcPts val="0"/>
              </a:spcBef>
              <a:spcAft>
                <a:spcPts val="0"/>
              </a:spcAft>
              <a:buNone/>
            </a:pPr>
            <a:r>
              <a:rPr lang="fr" sz="800">
                <a:solidFill>
                  <a:srgbClr val="5070F0"/>
                </a:solidFill>
                <a:latin typeface="Montserrat Black"/>
                <a:ea typeface="Montserrat Black"/>
                <a:cs typeface="Montserrat Black"/>
                <a:sym typeface="Montserrat Black"/>
              </a:rPr>
              <a:t>RÉSEAUX SOCIAUX</a:t>
            </a:r>
            <a:endParaRPr sz="800">
              <a:solidFill>
                <a:srgbClr val="5070F0"/>
              </a:solidFill>
              <a:latin typeface="Montserrat Black"/>
              <a:ea typeface="Montserrat Black"/>
              <a:cs typeface="Montserrat Black"/>
              <a:sym typeface="Montserrat Black"/>
            </a:endParaRPr>
          </a:p>
          <a:p>
            <a:pPr indent="0" lvl="0" marL="0" rtl="0" algn="l">
              <a:spcBef>
                <a:spcPts val="0"/>
              </a:spcBef>
              <a:spcAft>
                <a:spcPts val="0"/>
              </a:spcAft>
              <a:buNone/>
            </a:pPr>
            <a:r>
              <a:t/>
            </a:r>
            <a:endParaRPr i="1" sz="800">
              <a:solidFill>
                <a:srgbClr val="5070F0"/>
              </a:solidFill>
              <a:latin typeface="Montserrat"/>
              <a:ea typeface="Montserrat"/>
              <a:cs typeface="Montserrat"/>
              <a:sym typeface="Montserrat"/>
            </a:endParaRPr>
          </a:p>
          <a:p>
            <a:pPr indent="-279400" lvl="0" marL="457200" rtl="0" algn="l">
              <a:spcBef>
                <a:spcPts val="0"/>
              </a:spcBef>
              <a:spcAft>
                <a:spcPts val="0"/>
              </a:spcAft>
              <a:buClr>
                <a:srgbClr val="5070F0"/>
              </a:buClr>
              <a:buSzPts val="800"/>
              <a:buFont typeface="Montserrat"/>
              <a:buChar char="❏"/>
            </a:pPr>
            <a:r>
              <a:rPr i="1" lang="fr" sz="800">
                <a:solidFill>
                  <a:srgbClr val="5070F0"/>
                </a:solidFill>
                <a:latin typeface="Montserrat"/>
                <a:ea typeface="Montserrat"/>
                <a:cs typeface="Montserrat"/>
                <a:sym typeface="Montserrat"/>
              </a:rPr>
              <a:t>Nettoyer son email &gt; Note de délivrabilité</a:t>
            </a:r>
            <a:endParaRPr i="1" sz="800">
              <a:solidFill>
                <a:srgbClr val="5070F0"/>
              </a:solidFill>
              <a:latin typeface="Montserrat"/>
              <a:ea typeface="Montserrat"/>
              <a:cs typeface="Montserrat"/>
              <a:sym typeface="Montserrat"/>
            </a:endParaRPr>
          </a:p>
          <a:p>
            <a:pPr indent="-279400" lvl="0" marL="457200" rtl="0" algn="l">
              <a:spcBef>
                <a:spcPts val="0"/>
              </a:spcBef>
              <a:spcAft>
                <a:spcPts val="0"/>
              </a:spcAft>
              <a:buClr>
                <a:srgbClr val="5070F0"/>
              </a:buClr>
              <a:buSzPts val="800"/>
              <a:buFont typeface="Montserrat"/>
              <a:buChar char="❏"/>
            </a:pPr>
            <a:r>
              <a:rPr i="1" lang="fr" sz="800">
                <a:solidFill>
                  <a:srgbClr val="5070F0"/>
                </a:solidFill>
                <a:latin typeface="Montserrat"/>
                <a:ea typeface="Montserrat"/>
                <a:cs typeface="Montserrat"/>
                <a:sym typeface="Montserrat"/>
              </a:rPr>
              <a:t>S’abonner aux groupes utiles</a:t>
            </a:r>
            <a:br>
              <a:rPr i="1" lang="fr" sz="800">
                <a:solidFill>
                  <a:srgbClr val="5070F0"/>
                </a:solidFill>
                <a:latin typeface="Montserrat"/>
                <a:ea typeface="Montserrat"/>
                <a:cs typeface="Montserrat"/>
                <a:sym typeface="Montserrat"/>
              </a:rPr>
            </a:br>
            <a:endParaRPr i="1" sz="800">
              <a:solidFill>
                <a:srgbClr val="5070F0"/>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4"/>
          <p:cNvSpPr/>
          <p:nvPr/>
        </p:nvSpPr>
        <p:spPr>
          <a:xfrm>
            <a:off x="-75" y="286125"/>
            <a:ext cx="9144000" cy="1021200"/>
          </a:xfrm>
          <a:prstGeom prst="rect">
            <a:avLst/>
          </a:prstGeom>
          <a:noFill/>
          <a:ln>
            <a:noFill/>
          </a:ln>
        </p:spPr>
        <p:txBody>
          <a:bodyPr anchorCtr="0" anchor="t" bIns="45725" lIns="45725" spcFirstLastPara="1" rIns="45725" wrap="square" tIns="45725">
            <a:noAutofit/>
          </a:bodyPr>
          <a:lstStyle/>
          <a:p>
            <a:pPr indent="0" lvl="0" marL="0" rtl="0" algn="ctr">
              <a:spcBef>
                <a:spcPts val="0"/>
              </a:spcBef>
              <a:spcAft>
                <a:spcPts val="0"/>
              </a:spcAft>
              <a:buNone/>
            </a:pPr>
            <a:r>
              <a:rPr lang="fr" sz="3000">
                <a:solidFill>
                  <a:srgbClr val="2D134B"/>
                </a:solidFill>
                <a:latin typeface="Montserrat Black"/>
                <a:ea typeface="Montserrat Black"/>
                <a:cs typeface="Montserrat Black"/>
                <a:sym typeface="Montserrat Black"/>
              </a:rPr>
              <a:t>LE BOUQUET </a:t>
            </a:r>
            <a:endParaRPr sz="3000">
              <a:solidFill>
                <a:srgbClr val="2D134B"/>
              </a:solidFill>
              <a:latin typeface="Montserrat Black"/>
              <a:ea typeface="Montserrat Black"/>
              <a:cs typeface="Montserrat Black"/>
              <a:sym typeface="Montserrat Black"/>
            </a:endParaRPr>
          </a:p>
          <a:p>
            <a:pPr indent="0" lvl="0" marL="0" rtl="0" algn="ctr">
              <a:spcBef>
                <a:spcPts val="0"/>
              </a:spcBef>
              <a:spcAft>
                <a:spcPts val="0"/>
              </a:spcAft>
              <a:buNone/>
            </a:pPr>
            <a:r>
              <a:rPr lang="fr" sz="2100">
                <a:solidFill>
                  <a:srgbClr val="2D134B"/>
                </a:solidFill>
                <a:latin typeface="Montserrat"/>
                <a:ea typeface="Montserrat"/>
                <a:cs typeface="Montserrat"/>
                <a:sym typeface="Montserrat"/>
              </a:rPr>
              <a:t>Projet de l’AMI — Outiller la médiation numérique</a:t>
            </a:r>
            <a:endParaRPr sz="2100">
              <a:solidFill>
                <a:srgbClr val="2D134B"/>
              </a:solidFill>
              <a:latin typeface="Montserrat"/>
              <a:ea typeface="Montserrat"/>
              <a:cs typeface="Montserrat"/>
              <a:sym typeface="Montserrat"/>
            </a:endParaRPr>
          </a:p>
        </p:txBody>
      </p:sp>
      <p:sp>
        <p:nvSpPr>
          <p:cNvPr id="76" name="Google Shape;76;p14"/>
          <p:cNvSpPr/>
          <p:nvPr/>
        </p:nvSpPr>
        <p:spPr>
          <a:xfrm>
            <a:off x="-75" y="1459725"/>
            <a:ext cx="9144000" cy="829200"/>
          </a:xfrm>
          <a:prstGeom prst="rect">
            <a:avLst/>
          </a:prstGeom>
          <a:noFill/>
          <a:ln>
            <a:noFill/>
          </a:ln>
        </p:spPr>
        <p:txBody>
          <a:bodyPr anchorCtr="0" anchor="t" bIns="45725" lIns="45725" spcFirstLastPara="1" rIns="45725" wrap="square" tIns="45725">
            <a:noAutofit/>
          </a:bodyPr>
          <a:lstStyle/>
          <a:p>
            <a:pPr indent="0" lvl="0" marL="0" rtl="0" algn="ctr">
              <a:spcBef>
                <a:spcPts val="0"/>
              </a:spcBef>
              <a:spcAft>
                <a:spcPts val="0"/>
              </a:spcAft>
              <a:buNone/>
            </a:pPr>
            <a:r>
              <a:rPr b="1" lang="fr" sz="1600">
                <a:solidFill>
                  <a:srgbClr val="5070F0"/>
                </a:solidFill>
                <a:latin typeface="Montserrat"/>
                <a:ea typeface="Montserrat"/>
                <a:cs typeface="Montserrat"/>
                <a:sym typeface="Montserrat"/>
              </a:rPr>
              <a:t>Objectif : </a:t>
            </a:r>
            <a:r>
              <a:rPr lang="fr" sz="1600">
                <a:solidFill>
                  <a:srgbClr val="5070F0"/>
                </a:solidFill>
                <a:latin typeface="Montserrat"/>
                <a:ea typeface="Montserrat"/>
                <a:cs typeface="Montserrat"/>
                <a:sym typeface="Montserrat"/>
              </a:rPr>
              <a:t>Développer une offre de services standardisée, </a:t>
            </a:r>
            <a:endParaRPr sz="1600">
              <a:solidFill>
                <a:srgbClr val="5070F0"/>
              </a:solidFill>
              <a:latin typeface="Montserrat"/>
              <a:ea typeface="Montserrat"/>
              <a:cs typeface="Montserrat"/>
              <a:sym typeface="Montserrat"/>
            </a:endParaRPr>
          </a:p>
          <a:p>
            <a:pPr indent="0" lvl="0" marL="0" rtl="0" algn="ctr">
              <a:spcBef>
                <a:spcPts val="0"/>
              </a:spcBef>
              <a:spcAft>
                <a:spcPts val="0"/>
              </a:spcAft>
              <a:buNone/>
            </a:pPr>
            <a:r>
              <a:rPr lang="fr" sz="1600">
                <a:solidFill>
                  <a:srgbClr val="5070F0"/>
                </a:solidFill>
                <a:latin typeface="Montserrat"/>
                <a:ea typeface="Montserrat"/>
                <a:cs typeface="Montserrat"/>
                <a:sym typeface="Montserrat"/>
              </a:rPr>
              <a:t>mutualisée et co-construite, pour les territoires, à destination </a:t>
            </a:r>
            <a:endParaRPr sz="1600">
              <a:solidFill>
                <a:srgbClr val="5070F0"/>
              </a:solidFill>
              <a:latin typeface="Montserrat"/>
              <a:ea typeface="Montserrat"/>
              <a:cs typeface="Montserrat"/>
              <a:sym typeface="Montserrat"/>
            </a:endParaRPr>
          </a:p>
          <a:p>
            <a:pPr indent="0" lvl="0" marL="0" rtl="0" algn="ctr">
              <a:spcBef>
                <a:spcPts val="0"/>
              </a:spcBef>
              <a:spcAft>
                <a:spcPts val="0"/>
              </a:spcAft>
              <a:buNone/>
            </a:pPr>
            <a:r>
              <a:rPr lang="fr" sz="1600">
                <a:solidFill>
                  <a:srgbClr val="5070F0"/>
                </a:solidFill>
                <a:latin typeface="Montserrat"/>
                <a:ea typeface="Montserrat"/>
                <a:cs typeface="Montserrat"/>
                <a:sym typeface="Montserrat"/>
              </a:rPr>
              <a:t>des hubs territoriaux pour un numérique inclusif</a:t>
            </a:r>
            <a:endParaRPr sz="1600">
              <a:solidFill>
                <a:srgbClr val="5070F0"/>
              </a:solidFill>
              <a:latin typeface="Montserrat"/>
              <a:ea typeface="Montserrat"/>
              <a:cs typeface="Montserrat"/>
              <a:sym typeface="Montserrat"/>
            </a:endParaRPr>
          </a:p>
          <a:p>
            <a:pPr indent="0" lvl="0" marL="0" rtl="0" algn="ctr">
              <a:spcBef>
                <a:spcPts val="0"/>
              </a:spcBef>
              <a:spcAft>
                <a:spcPts val="0"/>
              </a:spcAft>
              <a:buClr>
                <a:schemeClr val="dk1"/>
              </a:buClr>
              <a:buSzPts val="1100"/>
              <a:buFont typeface="Arial"/>
              <a:buNone/>
            </a:pPr>
            <a:r>
              <a:t/>
            </a:r>
            <a:endParaRPr sz="1600">
              <a:solidFill>
                <a:srgbClr val="5070F0"/>
              </a:solidFill>
              <a:latin typeface="Montserrat"/>
              <a:ea typeface="Montserrat"/>
              <a:cs typeface="Montserrat"/>
              <a:sym typeface="Montserrat"/>
            </a:endParaRPr>
          </a:p>
          <a:p>
            <a:pPr indent="0" lvl="0" marL="0" rtl="0" algn="ctr">
              <a:spcBef>
                <a:spcPts val="0"/>
              </a:spcBef>
              <a:spcAft>
                <a:spcPts val="0"/>
              </a:spcAft>
              <a:buNone/>
            </a:pPr>
            <a:r>
              <a:t/>
            </a:r>
            <a:endParaRPr sz="1600">
              <a:solidFill>
                <a:srgbClr val="5070F0"/>
              </a:solidFill>
              <a:latin typeface="Montserrat"/>
              <a:ea typeface="Montserrat"/>
              <a:cs typeface="Montserrat"/>
              <a:sym typeface="Montserrat"/>
            </a:endParaRPr>
          </a:p>
        </p:txBody>
      </p:sp>
      <p:sp>
        <p:nvSpPr>
          <p:cNvPr id="77" name="Google Shape;77;p14"/>
          <p:cNvSpPr/>
          <p:nvPr/>
        </p:nvSpPr>
        <p:spPr>
          <a:xfrm>
            <a:off x="450000" y="3147088"/>
            <a:ext cx="8345700" cy="422400"/>
          </a:xfrm>
          <a:prstGeom prst="rightArrow">
            <a:avLst>
              <a:gd fmla="val 50000" name="adj1"/>
              <a:gd fmla="val 50000" name="adj2"/>
            </a:avLst>
          </a:prstGeom>
          <a:solidFill>
            <a:srgbClr val="E9EDF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8" name="Google Shape;78;p14"/>
          <p:cNvSpPr/>
          <p:nvPr/>
        </p:nvSpPr>
        <p:spPr>
          <a:xfrm>
            <a:off x="688150" y="2520550"/>
            <a:ext cx="1778100" cy="1675500"/>
          </a:xfrm>
          <a:prstGeom prst="rect">
            <a:avLst/>
          </a:prstGeom>
          <a:solidFill>
            <a:srgbClr val="5070F0"/>
          </a:solidFill>
          <a:ln>
            <a:noFill/>
          </a:ln>
        </p:spPr>
        <p:txBody>
          <a:bodyPr anchorCtr="0" anchor="t" bIns="91425" lIns="91425" spcFirstLastPara="1" rIns="91425" wrap="square" tIns="91425">
            <a:noAutofit/>
          </a:bodyPr>
          <a:lstStyle/>
          <a:p>
            <a:pPr indent="0" lvl="0" marL="0" marR="0" rtl="0" algn="ctr">
              <a:spcBef>
                <a:spcPts val="0"/>
              </a:spcBef>
              <a:spcAft>
                <a:spcPts val="0"/>
              </a:spcAft>
              <a:buClr>
                <a:schemeClr val="dk1"/>
              </a:buClr>
              <a:buSzPts val="1100"/>
              <a:buFont typeface="Arial"/>
              <a:buNone/>
            </a:pPr>
            <a:r>
              <a:rPr lang="fr" sz="1200">
                <a:solidFill>
                  <a:schemeClr val="lt1"/>
                </a:solidFill>
                <a:latin typeface="Montserrat Black"/>
                <a:ea typeface="Montserrat Black"/>
                <a:cs typeface="Montserrat Black"/>
                <a:sym typeface="Montserrat Black"/>
              </a:rPr>
              <a:t>PHASE 1 </a:t>
            </a:r>
            <a:endParaRPr sz="1200">
              <a:solidFill>
                <a:schemeClr val="lt1"/>
              </a:solidFill>
              <a:latin typeface="Montserrat Black"/>
              <a:ea typeface="Montserrat Black"/>
              <a:cs typeface="Montserrat Black"/>
              <a:sym typeface="Montserrat Black"/>
            </a:endParaRPr>
          </a:p>
          <a:p>
            <a:pPr indent="0" lvl="0" marL="0" marR="0" rtl="0" algn="ctr">
              <a:spcBef>
                <a:spcPts val="0"/>
              </a:spcBef>
              <a:spcAft>
                <a:spcPts val="0"/>
              </a:spcAft>
              <a:buClr>
                <a:schemeClr val="dk1"/>
              </a:buClr>
              <a:buSzPts val="1100"/>
              <a:buFont typeface="Arial"/>
              <a:buNone/>
            </a:pPr>
            <a:r>
              <a:rPr lang="fr" sz="1200">
                <a:solidFill>
                  <a:schemeClr val="lt1"/>
                </a:solidFill>
                <a:latin typeface="Montserrat"/>
                <a:ea typeface="Montserrat"/>
                <a:cs typeface="Montserrat"/>
                <a:sym typeface="Montserrat"/>
              </a:rPr>
              <a:t>SEPTEMBRE 2022 </a:t>
            </a:r>
            <a:endParaRPr sz="1200">
              <a:solidFill>
                <a:schemeClr val="lt1"/>
              </a:solidFill>
              <a:latin typeface="Montserrat"/>
              <a:ea typeface="Montserrat"/>
              <a:cs typeface="Montserrat"/>
              <a:sym typeface="Montserrat"/>
            </a:endParaRPr>
          </a:p>
          <a:p>
            <a:pPr indent="0" lvl="0" marL="0" marR="0" rtl="0" algn="ctr">
              <a:spcBef>
                <a:spcPts val="0"/>
              </a:spcBef>
              <a:spcAft>
                <a:spcPts val="0"/>
              </a:spcAft>
              <a:buNone/>
            </a:pPr>
            <a:br>
              <a:rPr lang="fr" sz="1200"/>
            </a:br>
            <a:r>
              <a:rPr lang="fr" sz="900">
                <a:solidFill>
                  <a:schemeClr val="lt1"/>
                </a:solidFill>
                <a:latin typeface="Montserrat"/>
                <a:ea typeface="Montserrat"/>
                <a:cs typeface="Montserrat"/>
                <a:sym typeface="Montserrat"/>
              </a:rPr>
              <a:t>Réaliser un atelier lors </a:t>
            </a:r>
            <a:br>
              <a:rPr lang="fr" sz="900">
                <a:solidFill>
                  <a:schemeClr val="lt1"/>
                </a:solidFill>
                <a:latin typeface="Montserrat"/>
                <a:ea typeface="Montserrat"/>
                <a:cs typeface="Montserrat"/>
                <a:sym typeface="Montserrat"/>
              </a:rPr>
            </a:br>
            <a:r>
              <a:rPr lang="fr" sz="900">
                <a:solidFill>
                  <a:schemeClr val="lt1"/>
                </a:solidFill>
                <a:latin typeface="Montserrat"/>
                <a:ea typeface="Montserrat"/>
                <a:cs typeface="Montserrat"/>
                <a:sym typeface="Montserrat"/>
              </a:rPr>
              <a:t>de NEC22 pour faire émerger les services réellement déployés par les hubs sur </a:t>
            </a:r>
            <a:br>
              <a:rPr lang="fr" sz="900">
                <a:solidFill>
                  <a:schemeClr val="lt1"/>
                </a:solidFill>
                <a:latin typeface="Montserrat"/>
                <a:ea typeface="Montserrat"/>
                <a:cs typeface="Montserrat"/>
                <a:sym typeface="Montserrat"/>
              </a:rPr>
            </a:br>
            <a:r>
              <a:rPr lang="fr" sz="900">
                <a:solidFill>
                  <a:schemeClr val="lt1"/>
                </a:solidFill>
                <a:latin typeface="Montserrat"/>
                <a:ea typeface="Montserrat"/>
                <a:cs typeface="Montserrat"/>
                <a:sym typeface="Montserrat"/>
              </a:rPr>
              <a:t>les territoires.</a:t>
            </a:r>
            <a:endParaRPr sz="1100"/>
          </a:p>
        </p:txBody>
      </p:sp>
      <p:sp>
        <p:nvSpPr>
          <p:cNvPr id="79" name="Google Shape;79;p14"/>
          <p:cNvSpPr/>
          <p:nvPr/>
        </p:nvSpPr>
        <p:spPr>
          <a:xfrm>
            <a:off x="2649625" y="2520550"/>
            <a:ext cx="1778100" cy="1675500"/>
          </a:xfrm>
          <a:prstGeom prst="rect">
            <a:avLst/>
          </a:prstGeom>
          <a:solidFill>
            <a:srgbClr val="5070F0"/>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lang="fr" sz="1200">
                <a:solidFill>
                  <a:schemeClr val="lt1"/>
                </a:solidFill>
                <a:latin typeface="Montserrat Black"/>
                <a:ea typeface="Montserrat Black"/>
                <a:cs typeface="Montserrat Black"/>
                <a:sym typeface="Montserrat Black"/>
              </a:rPr>
              <a:t>PHASE 2 </a:t>
            </a:r>
            <a:endParaRPr sz="1200">
              <a:solidFill>
                <a:schemeClr val="lt1"/>
              </a:solidFill>
              <a:latin typeface="Montserrat Black"/>
              <a:ea typeface="Montserrat Black"/>
              <a:cs typeface="Montserrat Black"/>
              <a:sym typeface="Montserrat Black"/>
            </a:endParaRPr>
          </a:p>
          <a:p>
            <a:pPr indent="0" lvl="0" marL="0" marR="0" rtl="0" algn="ctr">
              <a:spcBef>
                <a:spcPts val="0"/>
              </a:spcBef>
              <a:spcAft>
                <a:spcPts val="0"/>
              </a:spcAft>
              <a:buNone/>
            </a:pPr>
            <a:r>
              <a:rPr lang="fr" sz="1200">
                <a:solidFill>
                  <a:schemeClr val="lt1"/>
                </a:solidFill>
                <a:latin typeface="Montserrat"/>
                <a:ea typeface="Montserrat"/>
                <a:cs typeface="Montserrat"/>
                <a:sym typeface="Montserrat"/>
              </a:rPr>
              <a:t>FÉVRIER À MARS 23 </a:t>
            </a:r>
            <a:endParaRPr sz="1200">
              <a:solidFill>
                <a:schemeClr val="lt1"/>
              </a:solidFill>
              <a:latin typeface="Montserrat"/>
              <a:ea typeface="Montserrat"/>
              <a:cs typeface="Montserrat"/>
              <a:sym typeface="Montserrat"/>
            </a:endParaRPr>
          </a:p>
          <a:p>
            <a:pPr indent="0" lvl="0" marL="0" marR="0" rtl="0" algn="ctr">
              <a:spcBef>
                <a:spcPts val="0"/>
              </a:spcBef>
              <a:spcAft>
                <a:spcPts val="0"/>
              </a:spcAft>
              <a:buNone/>
            </a:pPr>
            <a:br>
              <a:rPr lang="fr" sz="1200"/>
            </a:br>
            <a:r>
              <a:rPr lang="fr" sz="900">
                <a:solidFill>
                  <a:schemeClr val="lt1"/>
                </a:solidFill>
                <a:latin typeface="Montserrat"/>
                <a:ea typeface="Montserrat"/>
                <a:cs typeface="Montserrat"/>
                <a:sym typeface="Montserrat"/>
              </a:rPr>
              <a:t>Mener une série de 12 entretiens auprès des hubs pour aller plus loin dans l’analyse des services déployés.</a:t>
            </a:r>
            <a:endParaRPr sz="1200"/>
          </a:p>
        </p:txBody>
      </p:sp>
      <p:sp>
        <p:nvSpPr>
          <p:cNvPr id="80" name="Google Shape;80;p14"/>
          <p:cNvSpPr/>
          <p:nvPr/>
        </p:nvSpPr>
        <p:spPr>
          <a:xfrm>
            <a:off x="4611100" y="2520550"/>
            <a:ext cx="1778100" cy="1675500"/>
          </a:xfrm>
          <a:prstGeom prst="rect">
            <a:avLst/>
          </a:prstGeom>
          <a:solidFill>
            <a:srgbClr val="5070F0"/>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lang="fr" sz="1200">
                <a:solidFill>
                  <a:schemeClr val="lt1"/>
                </a:solidFill>
                <a:latin typeface="Montserrat Black"/>
                <a:ea typeface="Montserrat Black"/>
                <a:cs typeface="Montserrat Black"/>
                <a:sym typeface="Montserrat Black"/>
              </a:rPr>
              <a:t>PHASE 3</a:t>
            </a:r>
            <a:endParaRPr sz="1200">
              <a:solidFill>
                <a:schemeClr val="lt1"/>
              </a:solidFill>
              <a:latin typeface="Montserrat Black"/>
              <a:ea typeface="Montserrat Black"/>
              <a:cs typeface="Montserrat Black"/>
              <a:sym typeface="Montserrat Black"/>
            </a:endParaRPr>
          </a:p>
          <a:p>
            <a:pPr indent="0" lvl="0" marL="0" marR="0" rtl="0" algn="ctr">
              <a:spcBef>
                <a:spcPts val="0"/>
              </a:spcBef>
              <a:spcAft>
                <a:spcPts val="0"/>
              </a:spcAft>
              <a:buNone/>
            </a:pPr>
            <a:r>
              <a:rPr lang="fr" sz="1200">
                <a:solidFill>
                  <a:schemeClr val="lt1"/>
                </a:solidFill>
                <a:latin typeface="Montserrat"/>
                <a:ea typeface="Montserrat"/>
                <a:cs typeface="Montserrat"/>
                <a:sym typeface="Montserrat"/>
              </a:rPr>
              <a:t>AVRIL À SEPT. 23</a:t>
            </a:r>
            <a:endParaRPr sz="1200">
              <a:solidFill>
                <a:schemeClr val="lt1"/>
              </a:solidFill>
              <a:latin typeface="Montserrat Black"/>
              <a:ea typeface="Montserrat Black"/>
              <a:cs typeface="Montserrat Black"/>
              <a:sym typeface="Montserrat Black"/>
            </a:endParaRPr>
          </a:p>
          <a:p>
            <a:pPr indent="0" lvl="0" marL="0" marR="0" rtl="0" algn="ctr">
              <a:spcBef>
                <a:spcPts val="0"/>
              </a:spcBef>
              <a:spcAft>
                <a:spcPts val="0"/>
              </a:spcAft>
              <a:buNone/>
            </a:pPr>
            <a:br>
              <a:rPr lang="fr" sz="1200"/>
            </a:br>
            <a:r>
              <a:rPr lang="fr" sz="900">
                <a:solidFill>
                  <a:schemeClr val="lt1"/>
                </a:solidFill>
                <a:latin typeface="Montserrat"/>
                <a:ea typeface="Montserrat"/>
                <a:cs typeface="Montserrat"/>
                <a:sym typeface="Montserrat"/>
              </a:rPr>
              <a:t>Analyser le matériel </a:t>
            </a:r>
            <a:br>
              <a:rPr lang="fr" sz="900">
                <a:solidFill>
                  <a:schemeClr val="lt1"/>
                </a:solidFill>
                <a:latin typeface="Montserrat"/>
                <a:ea typeface="Montserrat"/>
                <a:cs typeface="Montserrat"/>
                <a:sym typeface="Montserrat"/>
              </a:rPr>
            </a:br>
            <a:r>
              <a:rPr lang="fr" sz="900">
                <a:solidFill>
                  <a:schemeClr val="lt1"/>
                </a:solidFill>
                <a:latin typeface="Montserrat"/>
                <a:ea typeface="Montserrat"/>
                <a:cs typeface="Montserrat"/>
                <a:sym typeface="Montserrat"/>
              </a:rPr>
              <a:t>rassemblé et le mettre </a:t>
            </a:r>
            <a:br>
              <a:rPr lang="fr" sz="900">
                <a:solidFill>
                  <a:schemeClr val="lt1"/>
                </a:solidFill>
                <a:latin typeface="Montserrat"/>
                <a:ea typeface="Montserrat"/>
                <a:cs typeface="Montserrat"/>
                <a:sym typeface="Montserrat"/>
              </a:rPr>
            </a:br>
            <a:r>
              <a:rPr lang="fr" sz="900">
                <a:solidFill>
                  <a:schemeClr val="lt1"/>
                </a:solidFill>
                <a:latin typeface="Montserrat"/>
                <a:ea typeface="Montserrat"/>
                <a:cs typeface="Montserrat"/>
                <a:sym typeface="Montserrat"/>
              </a:rPr>
              <a:t>en questionnement avec </a:t>
            </a:r>
            <a:br>
              <a:rPr lang="fr" sz="900">
                <a:solidFill>
                  <a:schemeClr val="lt1"/>
                </a:solidFill>
                <a:latin typeface="Montserrat"/>
                <a:ea typeface="Montserrat"/>
                <a:cs typeface="Montserrat"/>
                <a:sym typeface="Montserrat"/>
              </a:rPr>
            </a:br>
            <a:r>
              <a:rPr lang="fr" sz="900">
                <a:solidFill>
                  <a:schemeClr val="lt1"/>
                </a:solidFill>
                <a:latin typeface="Montserrat"/>
                <a:ea typeface="Montserrat"/>
                <a:cs typeface="Montserrat"/>
                <a:sym typeface="Montserrat"/>
              </a:rPr>
              <a:t>les acteurs de l’écosystème pour co-construire un plan d’actions. </a:t>
            </a:r>
            <a:endParaRPr sz="1100"/>
          </a:p>
        </p:txBody>
      </p:sp>
      <p:sp>
        <p:nvSpPr>
          <p:cNvPr id="81" name="Google Shape;81;p14"/>
          <p:cNvSpPr/>
          <p:nvPr/>
        </p:nvSpPr>
        <p:spPr>
          <a:xfrm>
            <a:off x="6572575" y="2520550"/>
            <a:ext cx="1778100" cy="1675500"/>
          </a:xfrm>
          <a:prstGeom prst="rect">
            <a:avLst/>
          </a:prstGeom>
          <a:solidFill>
            <a:srgbClr val="5070F0"/>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lang="fr" sz="1200">
                <a:solidFill>
                  <a:schemeClr val="lt1"/>
                </a:solidFill>
                <a:latin typeface="Montserrat Black"/>
                <a:ea typeface="Montserrat Black"/>
                <a:cs typeface="Montserrat Black"/>
                <a:sym typeface="Montserrat Black"/>
              </a:rPr>
              <a:t>PHASE 4</a:t>
            </a:r>
            <a:endParaRPr sz="1200">
              <a:solidFill>
                <a:schemeClr val="lt1"/>
              </a:solidFill>
              <a:latin typeface="Montserrat Black"/>
              <a:ea typeface="Montserrat Black"/>
              <a:cs typeface="Montserrat Black"/>
              <a:sym typeface="Montserrat Black"/>
            </a:endParaRPr>
          </a:p>
          <a:p>
            <a:pPr indent="0" lvl="0" marL="0" marR="0" rtl="0" algn="ctr">
              <a:spcBef>
                <a:spcPts val="0"/>
              </a:spcBef>
              <a:spcAft>
                <a:spcPts val="0"/>
              </a:spcAft>
              <a:buNone/>
            </a:pPr>
            <a:r>
              <a:rPr lang="fr" sz="1200">
                <a:solidFill>
                  <a:schemeClr val="lt1"/>
                </a:solidFill>
                <a:latin typeface="Montserrat"/>
                <a:ea typeface="Montserrat"/>
                <a:cs typeface="Montserrat"/>
                <a:sym typeface="Montserrat"/>
              </a:rPr>
              <a:t>SEPT. À DÉC. 23</a:t>
            </a:r>
            <a:endParaRPr sz="1200">
              <a:solidFill>
                <a:schemeClr val="lt1"/>
              </a:solidFill>
              <a:latin typeface="Montserrat Black"/>
              <a:ea typeface="Montserrat Black"/>
              <a:cs typeface="Montserrat Black"/>
              <a:sym typeface="Montserrat Black"/>
            </a:endParaRPr>
          </a:p>
          <a:p>
            <a:pPr indent="0" lvl="0" marL="0" marR="0" rtl="0" algn="ctr">
              <a:spcBef>
                <a:spcPts val="0"/>
              </a:spcBef>
              <a:spcAft>
                <a:spcPts val="0"/>
              </a:spcAft>
              <a:buNone/>
            </a:pPr>
            <a:br>
              <a:rPr lang="fr" sz="1200"/>
            </a:br>
            <a:r>
              <a:rPr lang="fr" sz="900">
                <a:solidFill>
                  <a:schemeClr val="lt1"/>
                </a:solidFill>
                <a:latin typeface="Montserrat"/>
                <a:ea typeface="Montserrat"/>
                <a:cs typeface="Montserrat"/>
                <a:sym typeface="Montserrat"/>
              </a:rPr>
              <a:t>Co-produire des ressources autour de 3 thématiques : </a:t>
            </a:r>
            <a:br>
              <a:rPr lang="fr" sz="900">
                <a:solidFill>
                  <a:schemeClr val="lt1"/>
                </a:solidFill>
                <a:latin typeface="Montserrat"/>
                <a:ea typeface="Montserrat"/>
                <a:cs typeface="Montserrat"/>
                <a:sym typeface="Montserrat"/>
              </a:rPr>
            </a:br>
            <a:r>
              <a:rPr lang="fr" sz="900">
                <a:solidFill>
                  <a:schemeClr val="lt1"/>
                </a:solidFill>
                <a:latin typeface="Montserrat"/>
                <a:ea typeface="Montserrat"/>
                <a:cs typeface="Montserrat"/>
                <a:sym typeface="Montserrat"/>
              </a:rPr>
              <a:t>la formation professionnelle, l’organisation d’événement </a:t>
            </a:r>
            <a:br>
              <a:rPr lang="fr" sz="900">
                <a:solidFill>
                  <a:schemeClr val="lt1"/>
                </a:solidFill>
                <a:latin typeface="Montserrat"/>
                <a:ea typeface="Montserrat"/>
                <a:cs typeface="Montserrat"/>
                <a:sym typeface="Montserrat"/>
              </a:rPr>
            </a:br>
            <a:r>
              <a:rPr lang="fr" sz="900">
                <a:solidFill>
                  <a:schemeClr val="lt1"/>
                </a:solidFill>
                <a:latin typeface="Montserrat"/>
                <a:ea typeface="Montserrat"/>
                <a:cs typeface="Montserrat"/>
                <a:sym typeface="Montserrat"/>
              </a:rPr>
              <a:t>et l’impact des activités d'accompagnement </a:t>
            </a:r>
            <a:endParaRPr sz="900">
              <a:solidFill>
                <a:schemeClr val="lt1"/>
              </a:solidFill>
              <a:latin typeface="Montserrat"/>
              <a:ea typeface="Montserrat"/>
              <a:cs typeface="Montserrat"/>
              <a:sym typeface="Montserrat"/>
            </a:endParaRPr>
          </a:p>
          <a:p>
            <a:pPr indent="0" lvl="0" marL="0" marR="0" rtl="0" algn="ctr">
              <a:spcBef>
                <a:spcPts val="0"/>
              </a:spcBef>
              <a:spcAft>
                <a:spcPts val="0"/>
              </a:spcAft>
              <a:buNone/>
            </a:pPr>
            <a:r>
              <a:rPr lang="fr" sz="900">
                <a:solidFill>
                  <a:schemeClr val="lt1"/>
                </a:solidFill>
                <a:latin typeface="Montserrat"/>
                <a:ea typeface="Montserrat"/>
                <a:cs typeface="Montserrat"/>
                <a:sym typeface="Montserrat"/>
              </a:rPr>
              <a:t>des hubs.</a:t>
            </a:r>
            <a:endParaRPr sz="1200"/>
          </a:p>
        </p:txBody>
      </p:sp>
      <p:sp>
        <p:nvSpPr>
          <p:cNvPr id="82" name="Google Shape;82;p14"/>
          <p:cNvSpPr txBox="1"/>
          <p:nvPr/>
        </p:nvSpPr>
        <p:spPr>
          <a:xfrm>
            <a:off x="451125" y="4274175"/>
            <a:ext cx="8241600" cy="373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 sz="1200">
                <a:solidFill>
                  <a:srgbClr val="2D134B"/>
                </a:solidFill>
                <a:highlight>
                  <a:schemeClr val="lt1"/>
                </a:highlight>
                <a:latin typeface="Montserrat"/>
                <a:ea typeface="Montserrat"/>
                <a:cs typeface="Montserrat"/>
                <a:sym typeface="Montserrat"/>
              </a:rPr>
              <a:t>Un projet Hinaura piloté par Zoomacom et des ressources co-conçues avec Fréquence écoles</a:t>
            </a:r>
            <a:endParaRPr b="1" sz="1200">
              <a:solidFill>
                <a:srgbClr val="2D134B"/>
              </a:solidFill>
              <a:highlight>
                <a:schemeClr val="lt1"/>
              </a:highlight>
              <a:latin typeface="Montserrat"/>
              <a:ea typeface="Montserrat"/>
              <a:cs typeface="Montserrat"/>
              <a:sym typeface="Montserra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32"/>
          <p:cNvSpPr/>
          <p:nvPr/>
        </p:nvSpPr>
        <p:spPr>
          <a:xfrm>
            <a:off x="180000" y="194225"/>
            <a:ext cx="8784000" cy="4769400"/>
          </a:xfrm>
          <a:prstGeom prst="rect">
            <a:avLst/>
          </a:prstGeom>
          <a:noFill/>
          <a:ln cap="flat" cmpd="sng" w="19050">
            <a:solidFill>
              <a:srgbClr val="2D134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19" name="Google Shape;419;p32"/>
          <p:cNvSpPr txBox="1"/>
          <p:nvPr/>
        </p:nvSpPr>
        <p:spPr>
          <a:xfrm>
            <a:off x="180000" y="180000"/>
            <a:ext cx="8784000" cy="481800"/>
          </a:xfrm>
          <a:prstGeom prst="rect">
            <a:avLst/>
          </a:prstGeom>
          <a:solidFill>
            <a:srgbClr val="2D134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sz="1800">
                <a:solidFill>
                  <a:srgbClr val="FCFCFC"/>
                </a:solidFill>
                <a:latin typeface="Montserrat Black"/>
                <a:ea typeface="Montserrat Black"/>
                <a:cs typeface="Montserrat Black"/>
                <a:sym typeface="Montserrat Black"/>
              </a:rPr>
              <a:t>ÉTAPE 2 : MOBILISER</a:t>
            </a:r>
            <a:endParaRPr sz="1800">
              <a:solidFill>
                <a:srgbClr val="FCFCFC"/>
              </a:solidFill>
              <a:latin typeface="Montserrat Black"/>
              <a:ea typeface="Montserrat Black"/>
              <a:cs typeface="Montserrat Black"/>
              <a:sym typeface="Montserrat Black"/>
            </a:endParaRPr>
          </a:p>
        </p:txBody>
      </p:sp>
      <p:pic>
        <p:nvPicPr>
          <p:cNvPr id="420" name="Google Shape;420;p32"/>
          <p:cNvPicPr preferRelativeResize="0"/>
          <p:nvPr/>
        </p:nvPicPr>
        <p:blipFill>
          <a:blip r:embed="rId3">
            <a:alphaModFix/>
          </a:blip>
          <a:stretch>
            <a:fillRect/>
          </a:stretch>
        </p:blipFill>
        <p:spPr>
          <a:xfrm rot="876540">
            <a:off x="8547708" y="253471"/>
            <a:ext cx="335759" cy="334859"/>
          </a:xfrm>
          <a:prstGeom prst="rect">
            <a:avLst/>
          </a:prstGeom>
          <a:noFill/>
          <a:ln>
            <a:noFill/>
          </a:ln>
        </p:spPr>
      </p:pic>
      <p:sp>
        <p:nvSpPr>
          <p:cNvPr id="421" name="Google Shape;421;p32"/>
          <p:cNvSpPr txBox="1"/>
          <p:nvPr/>
        </p:nvSpPr>
        <p:spPr>
          <a:xfrm>
            <a:off x="180000" y="661800"/>
            <a:ext cx="8784000" cy="44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fr" sz="1800">
                <a:solidFill>
                  <a:srgbClr val="2D134B"/>
                </a:solidFill>
                <a:latin typeface="Montserrat Medium"/>
                <a:ea typeface="Montserrat Medium"/>
                <a:cs typeface="Montserrat Medium"/>
                <a:sym typeface="Montserrat Medium"/>
              </a:rPr>
              <a:t>Comment faire venir les acteurs à mon événement ? </a:t>
            </a:r>
            <a:endParaRPr sz="2500">
              <a:solidFill>
                <a:srgbClr val="2D134B"/>
              </a:solidFill>
              <a:latin typeface="Montserrat Medium"/>
              <a:ea typeface="Montserrat Medium"/>
              <a:cs typeface="Montserrat Medium"/>
              <a:sym typeface="Montserrat Medium"/>
            </a:endParaRPr>
          </a:p>
        </p:txBody>
      </p:sp>
      <p:sp>
        <p:nvSpPr>
          <p:cNvPr id="422" name="Google Shape;422;p32"/>
          <p:cNvSpPr txBox="1"/>
          <p:nvPr/>
        </p:nvSpPr>
        <p:spPr>
          <a:xfrm>
            <a:off x="352350" y="1610350"/>
            <a:ext cx="4875000" cy="31401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rgbClr val="5070F0"/>
              </a:buClr>
              <a:buSzPts val="1200"/>
              <a:buFont typeface="Montserrat Medium"/>
              <a:buChar char="➔"/>
            </a:pPr>
            <a:r>
              <a:rPr lang="fr" sz="1200">
                <a:solidFill>
                  <a:srgbClr val="2D134B"/>
                </a:solidFill>
                <a:latin typeface="Montserrat Medium"/>
                <a:ea typeface="Montserrat Medium"/>
                <a:cs typeface="Montserrat Medium"/>
                <a:sym typeface="Montserrat Medium"/>
              </a:rPr>
              <a:t>Utiliser un outil de billetterie en ligne.</a:t>
            </a:r>
            <a:endParaRPr sz="1200">
              <a:solidFill>
                <a:srgbClr val="2D134B"/>
              </a:solidFill>
              <a:latin typeface="Montserrat Medium"/>
              <a:ea typeface="Montserrat Medium"/>
              <a:cs typeface="Montserrat Medium"/>
              <a:sym typeface="Montserrat Medium"/>
            </a:endParaRPr>
          </a:p>
          <a:p>
            <a:pPr indent="0" lvl="0" marL="457200" rtl="0" algn="l">
              <a:spcBef>
                <a:spcPts val="0"/>
              </a:spcBef>
              <a:spcAft>
                <a:spcPts val="0"/>
              </a:spcAft>
              <a:buNone/>
            </a:pPr>
            <a:r>
              <a:t/>
            </a:r>
            <a:endParaRPr sz="1200">
              <a:solidFill>
                <a:srgbClr val="2D134B"/>
              </a:solidFill>
              <a:latin typeface="Montserrat Medium"/>
              <a:ea typeface="Montserrat Medium"/>
              <a:cs typeface="Montserrat Medium"/>
              <a:sym typeface="Montserrat Medium"/>
            </a:endParaRPr>
          </a:p>
          <a:p>
            <a:pPr indent="-304800" lvl="0" marL="457200" rtl="0" algn="l">
              <a:spcBef>
                <a:spcPts val="0"/>
              </a:spcBef>
              <a:spcAft>
                <a:spcPts val="0"/>
              </a:spcAft>
              <a:buClr>
                <a:srgbClr val="5070F0"/>
              </a:buClr>
              <a:buSzPts val="1200"/>
              <a:buFont typeface="Montserrat Medium"/>
              <a:buChar char="➔"/>
            </a:pPr>
            <a:r>
              <a:rPr lang="fr" sz="1200">
                <a:solidFill>
                  <a:srgbClr val="2D134B"/>
                </a:solidFill>
                <a:latin typeface="Montserrat Medium"/>
                <a:ea typeface="Montserrat Medium"/>
                <a:cs typeface="Montserrat Medium"/>
                <a:sym typeface="Montserrat Medium"/>
              </a:rPr>
              <a:t>Utiliser les réseaux de communication existants </a:t>
            </a:r>
            <a:endParaRPr sz="1200">
              <a:solidFill>
                <a:srgbClr val="2D134B"/>
              </a:solidFill>
              <a:latin typeface="Montserrat Medium"/>
              <a:ea typeface="Montserrat Medium"/>
              <a:cs typeface="Montserrat Medium"/>
              <a:sym typeface="Montserrat Medium"/>
            </a:endParaRPr>
          </a:p>
          <a:p>
            <a:pPr indent="0" lvl="0" marL="457200" rtl="0" algn="l">
              <a:spcBef>
                <a:spcPts val="0"/>
              </a:spcBef>
              <a:spcAft>
                <a:spcPts val="0"/>
              </a:spcAft>
              <a:buNone/>
            </a:pPr>
            <a:r>
              <a:rPr lang="fr" sz="1200">
                <a:solidFill>
                  <a:srgbClr val="2D134B"/>
                </a:solidFill>
                <a:latin typeface="Montserrat Medium"/>
                <a:ea typeface="Montserrat Medium"/>
                <a:cs typeface="Montserrat Medium"/>
                <a:sym typeface="Montserrat Medium"/>
              </a:rPr>
              <a:t>sur le territoire : agenda, newsletter, réseaux sociaux…</a:t>
            </a:r>
            <a:endParaRPr sz="1200">
              <a:solidFill>
                <a:srgbClr val="2D134B"/>
              </a:solidFill>
              <a:latin typeface="Montserrat Medium"/>
              <a:ea typeface="Montserrat Medium"/>
              <a:cs typeface="Montserrat Medium"/>
              <a:sym typeface="Montserrat Medium"/>
            </a:endParaRPr>
          </a:p>
          <a:p>
            <a:pPr indent="0" lvl="0" marL="457200" rtl="0" algn="l">
              <a:spcBef>
                <a:spcPts val="0"/>
              </a:spcBef>
              <a:spcAft>
                <a:spcPts val="0"/>
              </a:spcAft>
              <a:buNone/>
            </a:pPr>
            <a:r>
              <a:t/>
            </a:r>
            <a:endParaRPr sz="1200">
              <a:solidFill>
                <a:srgbClr val="2D134B"/>
              </a:solidFill>
              <a:latin typeface="Montserrat Medium"/>
              <a:ea typeface="Montserrat Medium"/>
              <a:cs typeface="Montserrat Medium"/>
              <a:sym typeface="Montserrat Medium"/>
            </a:endParaRPr>
          </a:p>
          <a:p>
            <a:pPr indent="-304800" lvl="0" marL="457200" rtl="0" algn="l">
              <a:spcBef>
                <a:spcPts val="0"/>
              </a:spcBef>
              <a:spcAft>
                <a:spcPts val="0"/>
              </a:spcAft>
              <a:buClr>
                <a:srgbClr val="5070F0"/>
              </a:buClr>
              <a:buSzPts val="1200"/>
              <a:buFont typeface="Montserrat Medium"/>
              <a:buChar char="➔"/>
            </a:pPr>
            <a:r>
              <a:rPr lang="fr" sz="1200">
                <a:solidFill>
                  <a:srgbClr val="2D134B"/>
                </a:solidFill>
                <a:latin typeface="Montserrat Medium"/>
                <a:ea typeface="Montserrat Medium"/>
                <a:cs typeface="Montserrat Medium"/>
                <a:sym typeface="Montserrat Medium"/>
              </a:rPr>
              <a:t>Ne pas négliger l’impact du papier : dépliants, affiches déposés dans des structures ciblées. </a:t>
            </a:r>
            <a:endParaRPr sz="1200">
              <a:solidFill>
                <a:srgbClr val="2D134B"/>
              </a:solidFill>
              <a:latin typeface="Montserrat Medium"/>
              <a:ea typeface="Montserrat Medium"/>
              <a:cs typeface="Montserrat Medium"/>
              <a:sym typeface="Montserrat Medium"/>
            </a:endParaRPr>
          </a:p>
          <a:p>
            <a:pPr indent="0" lvl="0" marL="457200" rtl="0" algn="l">
              <a:spcBef>
                <a:spcPts val="0"/>
              </a:spcBef>
              <a:spcAft>
                <a:spcPts val="0"/>
              </a:spcAft>
              <a:buNone/>
            </a:pPr>
            <a:r>
              <a:t/>
            </a:r>
            <a:endParaRPr sz="1200">
              <a:solidFill>
                <a:srgbClr val="2D134B"/>
              </a:solidFill>
              <a:latin typeface="Montserrat Medium"/>
              <a:ea typeface="Montserrat Medium"/>
              <a:cs typeface="Montserrat Medium"/>
              <a:sym typeface="Montserrat Medium"/>
            </a:endParaRPr>
          </a:p>
          <a:p>
            <a:pPr indent="-304800" lvl="0" marL="457200" rtl="0" algn="l">
              <a:spcBef>
                <a:spcPts val="0"/>
              </a:spcBef>
              <a:spcAft>
                <a:spcPts val="0"/>
              </a:spcAft>
              <a:buClr>
                <a:srgbClr val="5070F0"/>
              </a:buClr>
              <a:buSzPts val="1200"/>
              <a:buFont typeface="Montserrat Medium"/>
              <a:buChar char="➔"/>
            </a:pPr>
            <a:r>
              <a:rPr lang="fr" sz="1200">
                <a:solidFill>
                  <a:srgbClr val="2D134B"/>
                </a:solidFill>
                <a:latin typeface="Montserrat Medium"/>
                <a:ea typeface="Montserrat Medium"/>
                <a:cs typeface="Montserrat Medium"/>
                <a:sym typeface="Montserrat Medium"/>
              </a:rPr>
              <a:t>Faire du phoning, passer des coups de fil en direct </a:t>
            </a:r>
            <a:br>
              <a:rPr lang="fr" sz="1200">
                <a:solidFill>
                  <a:srgbClr val="2D134B"/>
                </a:solidFill>
                <a:latin typeface="Montserrat Medium"/>
                <a:ea typeface="Montserrat Medium"/>
                <a:cs typeface="Montserrat Medium"/>
                <a:sym typeface="Montserrat Medium"/>
              </a:rPr>
            </a:br>
            <a:r>
              <a:rPr lang="fr" sz="1200">
                <a:solidFill>
                  <a:srgbClr val="2D134B"/>
                </a:solidFill>
                <a:latin typeface="Montserrat Medium"/>
                <a:ea typeface="Montserrat Medium"/>
                <a:cs typeface="Montserrat Medium"/>
                <a:sym typeface="Montserrat Medium"/>
              </a:rPr>
              <a:t>aux publics souhaités. </a:t>
            </a:r>
            <a:endParaRPr sz="1200">
              <a:solidFill>
                <a:srgbClr val="2D134B"/>
              </a:solidFill>
              <a:latin typeface="Montserrat Medium"/>
              <a:ea typeface="Montserrat Medium"/>
              <a:cs typeface="Montserrat Medium"/>
              <a:sym typeface="Montserrat Medium"/>
            </a:endParaRPr>
          </a:p>
          <a:p>
            <a:pPr indent="0" lvl="0" marL="457200" rtl="0" algn="l">
              <a:spcBef>
                <a:spcPts val="0"/>
              </a:spcBef>
              <a:spcAft>
                <a:spcPts val="0"/>
              </a:spcAft>
              <a:buNone/>
            </a:pPr>
            <a:r>
              <a:t/>
            </a:r>
            <a:endParaRPr sz="1200">
              <a:solidFill>
                <a:srgbClr val="2D134B"/>
              </a:solidFill>
              <a:latin typeface="Montserrat Medium"/>
              <a:ea typeface="Montserrat Medium"/>
              <a:cs typeface="Montserrat Medium"/>
              <a:sym typeface="Montserrat Medium"/>
            </a:endParaRPr>
          </a:p>
          <a:p>
            <a:pPr indent="-304800" lvl="0" marL="457200" rtl="0" algn="l">
              <a:spcBef>
                <a:spcPts val="0"/>
              </a:spcBef>
              <a:spcAft>
                <a:spcPts val="0"/>
              </a:spcAft>
              <a:buClr>
                <a:srgbClr val="5070F0"/>
              </a:buClr>
              <a:buSzPts val="1200"/>
              <a:buFont typeface="Montserrat Medium"/>
              <a:buChar char="➔"/>
            </a:pPr>
            <a:r>
              <a:rPr lang="fr" sz="1200">
                <a:solidFill>
                  <a:srgbClr val="2D134B"/>
                </a:solidFill>
                <a:latin typeface="Montserrat Medium"/>
                <a:ea typeface="Montserrat Medium"/>
                <a:cs typeface="Montserrat Medium"/>
                <a:sym typeface="Montserrat Medium"/>
              </a:rPr>
              <a:t>Créer des partenariat ou programmer des acteurs </a:t>
            </a:r>
            <a:br>
              <a:rPr lang="fr" sz="1200">
                <a:solidFill>
                  <a:srgbClr val="2D134B"/>
                </a:solidFill>
                <a:latin typeface="Montserrat Medium"/>
                <a:ea typeface="Montserrat Medium"/>
                <a:cs typeface="Montserrat Medium"/>
                <a:sym typeface="Montserrat Medium"/>
              </a:rPr>
            </a:br>
            <a:r>
              <a:rPr lang="fr" sz="1200">
                <a:solidFill>
                  <a:srgbClr val="2D134B"/>
                </a:solidFill>
                <a:latin typeface="Montserrat Medium"/>
                <a:ea typeface="Montserrat Medium"/>
                <a:cs typeface="Montserrat Medium"/>
                <a:sym typeface="Montserrat Medium"/>
              </a:rPr>
              <a:t>qui feront venir leurs propres publics.</a:t>
            </a:r>
            <a:endParaRPr sz="1200">
              <a:solidFill>
                <a:srgbClr val="2D134B"/>
              </a:solidFill>
              <a:latin typeface="Montserrat Medium"/>
              <a:ea typeface="Montserrat Medium"/>
              <a:cs typeface="Montserrat Medium"/>
              <a:sym typeface="Montserrat Medium"/>
            </a:endParaRPr>
          </a:p>
          <a:p>
            <a:pPr indent="0" lvl="0" marL="457200" rtl="0" algn="l">
              <a:spcBef>
                <a:spcPts val="0"/>
              </a:spcBef>
              <a:spcAft>
                <a:spcPts val="0"/>
              </a:spcAft>
              <a:buNone/>
            </a:pPr>
            <a:r>
              <a:t/>
            </a:r>
            <a:endParaRPr sz="1200">
              <a:solidFill>
                <a:srgbClr val="2D134B"/>
              </a:solidFill>
              <a:latin typeface="Montserrat Medium"/>
              <a:ea typeface="Montserrat Medium"/>
              <a:cs typeface="Montserrat Medium"/>
              <a:sym typeface="Montserrat Medium"/>
            </a:endParaRPr>
          </a:p>
          <a:p>
            <a:pPr indent="-304800" lvl="0" marL="457200" rtl="0" algn="l">
              <a:spcBef>
                <a:spcPts val="0"/>
              </a:spcBef>
              <a:spcAft>
                <a:spcPts val="0"/>
              </a:spcAft>
              <a:buClr>
                <a:srgbClr val="5070F0"/>
              </a:buClr>
              <a:buSzPts val="1200"/>
              <a:buFont typeface="Montserrat Medium"/>
              <a:buChar char="➔"/>
            </a:pPr>
            <a:r>
              <a:rPr lang="fr" sz="1200">
                <a:solidFill>
                  <a:srgbClr val="2D134B"/>
                </a:solidFill>
                <a:latin typeface="Montserrat Medium"/>
                <a:ea typeface="Montserrat Medium"/>
                <a:cs typeface="Montserrat Medium"/>
                <a:sym typeface="Montserrat Medium"/>
              </a:rPr>
              <a:t>Lancer un appel à manifestation d’intérêt pour impliquer les acteurs dans la programmation.</a:t>
            </a:r>
            <a:endParaRPr sz="1200">
              <a:solidFill>
                <a:srgbClr val="2D134B"/>
              </a:solidFill>
              <a:latin typeface="Montserrat Medium"/>
              <a:ea typeface="Montserrat Medium"/>
              <a:cs typeface="Montserrat Medium"/>
              <a:sym typeface="Montserrat Medium"/>
            </a:endParaRPr>
          </a:p>
        </p:txBody>
      </p:sp>
      <p:sp>
        <p:nvSpPr>
          <p:cNvPr id="423" name="Google Shape;423;p32"/>
          <p:cNvSpPr txBox="1"/>
          <p:nvPr/>
        </p:nvSpPr>
        <p:spPr>
          <a:xfrm>
            <a:off x="436850" y="1211675"/>
            <a:ext cx="1898100" cy="290100"/>
          </a:xfrm>
          <a:prstGeom prst="rect">
            <a:avLst/>
          </a:prstGeom>
          <a:solidFill>
            <a:srgbClr val="5070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Montserrat ExtraBold"/>
                <a:ea typeface="Montserrat ExtraBold"/>
                <a:cs typeface="Montserrat ExtraBold"/>
                <a:sym typeface="Montserrat ExtraBold"/>
              </a:rPr>
              <a:t>Actions possibles</a:t>
            </a:r>
            <a:endParaRPr>
              <a:solidFill>
                <a:schemeClr val="lt1"/>
              </a:solidFill>
              <a:latin typeface="Montserrat ExtraBold"/>
              <a:ea typeface="Montserrat ExtraBold"/>
              <a:cs typeface="Montserrat ExtraBold"/>
              <a:sym typeface="Montserrat ExtraBold"/>
            </a:endParaRPr>
          </a:p>
        </p:txBody>
      </p:sp>
      <p:sp>
        <p:nvSpPr>
          <p:cNvPr id="424" name="Google Shape;424;p32"/>
          <p:cNvSpPr/>
          <p:nvPr/>
        </p:nvSpPr>
        <p:spPr>
          <a:xfrm>
            <a:off x="5493525" y="1211675"/>
            <a:ext cx="3298800" cy="3571800"/>
          </a:xfrm>
          <a:prstGeom prst="rect">
            <a:avLst/>
          </a:prstGeom>
          <a:solidFill>
            <a:srgbClr val="E9EDFD">
              <a:alpha val="38990"/>
            </a:srgbClr>
          </a:solid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fr">
                <a:solidFill>
                  <a:srgbClr val="5070F0"/>
                </a:solidFill>
                <a:latin typeface="Montserrat ExtraBold"/>
                <a:ea typeface="Montserrat ExtraBold"/>
                <a:cs typeface="Montserrat ExtraBold"/>
                <a:sym typeface="Montserrat ExtraBold"/>
              </a:rPr>
              <a:t>Les données à surveiller : </a:t>
            </a:r>
            <a:endParaRPr>
              <a:solidFill>
                <a:srgbClr val="5070F0"/>
              </a:solidFill>
              <a:latin typeface="Montserrat ExtraBold"/>
              <a:ea typeface="Montserrat ExtraBold"/>
              <a:cs typeface="Montserrat ExtraBold"/>
              <a:sym typeface="Montserrat ExtraBold"/>
            </a:endParaRPr>
          </a:p>
          <a:p>
            <a:pPr indent="0" lvl="0" marL="0" rtl="0" algn="ctr">
              <a:spcBef>
                <a:spcPts val="0"/>
              </a:spcBef>
              <a:spcAft>
                <a:spcPts val="0"/>
              </a:spcAft>
              <a:buNone/>
            </a:pPr>
            <a:r>
              <a:t/>
            </a:r>
            <a:endParaRPr/>
          </a:p>
        </p:txBody>
      </p:sp>
      <p:grpSp>
        <p:nvGrpSpPr>
          <p:cNvPr id="425" name="Google Shape;425;p32"/>
          <p:cNvGrpSpPr/>
          <p:nvPr/>
        </p:nvGrpSpPr>
        <p:grpSpPr>
          <a:xfrm>
            <a:off x="5703650" y="2919650"/>
            <a:ext cx="581400" cy="581400"/>
            <a:chOff x="5703650" y="2691050"/>
            <a:chExt cx="581400" cy="581400"/>
          </a:xfrm>
        </p:grpSpPr>
        <p:sp>
          <p:nvSpPr>
            <p:cNvPr id="426" name="Google Shape;426;p32"/>
            <p:cNvSpPr/>
            <p:nvPr/>
          </p:nvSpPr>
          <p:spPr>
            <a:xfrm>
              <a:off x="5703650" y="2691050"/>
              <a:ext cx="581400" cy="581400"/>
            </a:xfrm>
            <a:prstGeom prst="ellipse">
              <a:avLst/>
            </a:prstGeom>
            <a:solidFill>
              <a:srgbClr val="5070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427" name="Google Shape;427;p32"/>
            <p:cNvPicPr preferRelativeResize="0"/>
            <p:nvPr/>
          </p:nvPicPr>
          <p:blipFill rotWithShape="1">
            <a:blip r:embed="rId4">
              <a:alphaModFix/>
            </a:blip>
            <a:srcRect b="19406" l="0" r="0" t="0"/>
            <a:stretch/>
          </p:blipFill>
          <p:spPr>
            <a:xfrm>
              <a:off x="5740788" y="2777400"/>
              <a:ext cx="507132" cy="408700"/>
            </a:xfrm>
            <a:prstGeom prst="rect">
              <a:avLst/>
            </a:prstGeom>
            <a:noFill/>
            <a:ln>
              <a:noFill/>
            </a:ln>
          </p:spPr>
        </p:pic>
      </p:grpSp>
      <p:grpSp>
        <p:nvGrpSpPr>
          <p:cNvPr id="428" name="Google Shape;428;p32"/>
          <p:cNvGrpSpPr/>
          <p:nvPr/>
        </p:nvGrpSpPr>
        <p:grpSpPr>
          <a:xfrm>
            <a:off x="5703650" y="1836025"/>
            <a:ext cx="581400" cy="581400"/>
            <a:chOff x="5703650" y="1759825"/>
            <a:chExt cx="581400" cy="581400"/>
          </a:xfrm>
        </p:grpSpPr>
        <p:sp>
          <p:nvSpPr>
            <p:cNvPr id="429" name="Google Shape;429;p32"/>
            <p:cNvSpPr/>
            <p:nvPr/>
          </p:nvSpPr>
          <p:spPr>
            <a:xfrm>
              <a:off x="5703650" y="1759825"/>
              <a:ext cx="581400" cy="581400"/>
            </a:xfrm>
            <a:prstGeom prst="ellipse">
              <a:avLst/>
            </a:prstGeom>
            <a:solidFill>
              <a:srgbClr val="5070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430" name="Google Shape;430;p32"/>
            <p:cNvPicPr preferRelativeResize="0"/>
            <p:nvPr/>
          </p:nvPicPr>
          <p:blipFill rotWithShape="1">
            <a:blip r:embed="rId5">
              <a:alphaModFix/>
            </a:blip>
            <a:srcRect b="32553" l="14145" r="13610" t="17240"/>
            <a:stretch/>
          </p:blipFill>
          <p:spPr>
            <a:xfrm rot="-356384">
              <a:off x="5817413" y="1927539"/>
              <a:ext cx="353898" cy="245974"/>
            </a:xfrm>
            <a:prstGeom prst="rect">
              <a:avLst/>
            </a:prstGeom>
            <a:noFill/>
            <a:ln>
              <a:noFill/>
            </a:ln>
          </p:spPr>
        </p:pic>
      </p:grpSp>
      <p:sp>
        <p:nvSpPr>
          <p:cNvPr id="431" name="Google Shape;431;p32"/>
          <p:cNvSpPr txBox="1"/>
          <p:nvPr/>
        </p:nvSpPr>
        <p:spPr>
          <a:xfrm>
            <a:off x="6285050" y="1761625"/>
            <a:ext cx="2507100" cy="90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800">
                <a:solidFill>
                  <a:srgbClr val="5070F0"/>
                </a:solidFill>
                <a:latin typeface="Montserrat Black"/>
                <a:ea typeface="Montserrat Black"/>
                <a:cs typeface="Montserrat Black"/>
                <a:sym typeface="Montserrat Black"/>
              </a:rPr>
              <a:t>MAILINGS</a:t>
            </a:r>
            <a:endParaRPr sz="800">
              <a:solidFill>
                <a:srgbClr val="5070F0"/>
              </a:solidFill>
              <a:latin typeface="Montserrat Black"/>
              <a:ea typeface="Montserrat Black"/>
              <a:cs typeface="Montserrat Black"/>
              <a:sym typeface="Montserrat Black"/>
            </a:endParaRPr>
          </a:p>
          <a:p>
            <a:pPr indent="0" lvl="0" marL="0" rtl="0" algn="l">
              <a:spcBef>
                <a:spcPts val="0"/>
              </a:spcBef>
              <a:spcAft>
                <a:spcPts val="0"/>
              </a:spcAft>
              <a:buNone/>
            </a:pPr>
            <a:r>
              <a:t/>
            </a:r>
            <a:endParaRPr i="1" sz="800">
              <a:solidFill>
                <a:srgbClr val="5070F0"/>
              </a:solidFill>
              <a:latin typeface="Montserrat"/>
              <a:ea typeface="Montserrat"/>
              <a:cs typeface="Montserrat"/>
              <a:sym typeface="Montserrat"/>
            </a:endParaRPr>
          </a:p>
          <a:p>
            <a:pPr indent="-279400" lvl="0" marL="457200" rtl="0" algn="l">
              <a:spcBef>
                <a:spcPts val="0"/>
              </a:spcBef>
              <a:spcAft>
                <a:spcPts val="0"/>
              </a:spcAft>
              <a:buClr>
                <a:srgbClr val="5070F0"/>
              </a:buClr>
              <a:buSzPts val="800"/>
              <a:buFont typeface="Montserrat"/>
              <a:buChar char="❏"/>
            </a:pPr>
            <a:r>
              <a:rPr i="1" lang="fr" sz="800">
                <a:solidFill>
                  <a:srgbClr val="5070F0"/>
                </a:solidFill>
                <a:latin typeface="Montserrat"/>
                <a:ea typeface="Montserrat"/>
                <a:cs typeface="Montserrat"/>
                <a:sym typeface="Montserrat"/>
              </a:rPr>
              <a:t>Le taux de croissance de la base </a:t>
            </a:r>
            <a:br>
              <a:rPr i="1" lang="fr" sz="800">
                <a:solidFill>
                  <a:srgbClr val="5070F0"/>
                </a:solidFill>
                <a:latin typeface="Montserrat"/>
                <a:ea typeface="Montserrat"/>
                <a:cs typeface="Montserrat"/>
                <a:sym typeface="Montserrat"/>
              </a:rPr>
            </a:br>
            <a:r>
              <a:rPr i="1" lang="fr" sz="800">
                <a:solidFill>
                  <a:srgbClr val="5070F0"/>
                </a:solidFill>
                <a:latin typeface="Montserrat"/>
                <a:ea typeface="Montserrat"/>
                <a:cs typeface="Montserrat"/>
                <a:sym typeface="Montserrat"/>
              </a:rPr>
              <a:t>de données de contact</a:t>
            </a:r>
            <a:endParaRPr i="1" sz="800">
              <a:solidFill>
                <a:srgbClr val="5070F0"/>
              </a:solidFill>
              <a:latin typeface="Montserrat"/>
              <a:ea typeface="Montserrat"/>
              <a:cs typeface="Montserrat"/>
              <a:sym typeface="Montserrat"/>
            </a:endParaRPr>
          </a:p>
          <a:p>
            <a:pPr indent="-279400" lvl="0" marL="457200" rtl="0" algn="l">
              <a:spcBef>
                <a:spcPts val="0"/>
              </a:spcBef>
              <a:spcAft>
                <a:spcPts val="0"/>
              </a:spcAft>
              <a:buClr>
                <a:srgbClr val="5070F0"/>
              </a:buClr>
              <a:buSzPts val="800"/>
              <a:buFont typeface="Montserrat"/>
              <a:buChar char="❏"/>
            </a:pPr>
            <a:r>
              <a:rPr i="1" lang="fr" sz="800">
                <a:solidFill>
                  <a:srgbClr val="5070F0"/>
                </a:solidFill>
                <a:latin typeface="Montserrat"/>
                <a:ea typeface="Montserrat"/>
                <a:cs typeface="Montserrat"/>
                <a:sym typeface="Montserrat"/>
              </a:rPr>
              <a:t>Le taux de clics : bien insérer un bouton ou un lien dans l’email </a:t>
            </a:r>
            <a:endParaRPr i="1" sz="800">
              <a:solidFill>
                <a:srgbClr val="5070F0"/>
              </a:solidFill>
              <a:latin typeface="Montserrat"/>
              <a:ea typeface="Montserrat"/>
              <a:cs typeface="Montserrat"/>
              <a:sym typeface="Montserrat"/>
            </a:endParaRPr>
          </a:p>
          <a:p>
            <a:pPr indent="-279400" lvl="0" marL="457200" rtl="0" algn="l">
              <a:spcBef>
                <a:spcPts val="0"/>
              </a:spcBef>
              <a:spcAft>
                <a:spcPts val="0"/>
              </a:spcAft>
              <a:buClr>
                <a:srgbClr val="5070F0"/>
              </a:buClr>
              <a:buSzPts val="800"/>
              <a:buFont typeface="Montserrat"/>
              <a:buChar char="❏"/>
            </a:pPr>
            <a:r>
              <a:rPr i="1" lang="fr" sz="800">
                <a:solidFill>
                  <a:srgbClr val="5070F0"/>
                </a:solidFill>
                <a:latin typeface="Montserrat"/>
                <a:ea typeface="Montserrat"/>
                <a:cs typeface="Montserrat"/>
                <a:sym typeface="Montserrat"/>
              </a:rPr>
              <a:t>Le taux de bounce </a:t>
            </a:r>
            <a:endParaRPr sz="800">
              <a:solidFill>
                <a:srgbClr val="5070F0"/>
              </a:solidFill>
              <a:latin typeface="Montserrat"/>
              <a:ea typeface="Montserrat"/>
              <a:cs typeface="Montserrat"/>
              <a:sym typeface="Montserrat"/>
            </a:endParaRPr>
          </a:p>
        </p:txBody>
      </p:sp>
      <p:grpSp>
        <p:nvGrpSpPr>
          <p:cNvPr id="432" name="Google Shape;432;p32"/>
          <p:cNvGrpSpPr/>
          <p:nvPr/>
        </p:nvGrpSpPr>
        <p:grpSpPr>
          <a:xfrm>
            <a:off x="5703650" y="3928875"/>
            <a:ext cx="581400" cy="581400"/>
            <a:chOff x="5703650" y="3547875"/>
            <a:chExt cx="581400" cy="581400"/>
          </a:xfrm>
        </p:grpSpPr>
        <p:sp>
          <p:nvSpPr>
            <p:cNvPr id="433" name="Google Shape;433;p32"/>
            <p:cNvSpPr/>
            <p:nvPr/>
          </p:nvSpPr>
          <p:spPr>
            <a:xfrm>
              <a:off x="5703650" y="3547875"/>
              <a:ext cx="581400" cy="581400"/>
            </a:xfrm>
            <a:prstGeom prst="ellipse">
              <a:avLst/>
            </a:prstGeom>
            <a:solidFill>
              <a:srgbClr val="5070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434" name="Google Shape;434;p32"/>
            <p:cNvPicPr preferRelativeResize="0"/>
            <p:nvPr/>
          </p:nvPicPr>
          <p:blipFill rotWithShape="1">
            <a:blip r:embed="rId6">
              <a:alphaModFix/>
            </a:blip>
            <a:srcRect b="12869" l="0" r="0" t="0"/>
            <a:stretch/>
          </p:blipFill>
          <p:spPr>
            <a:xfrm rot="271893">
              <a:off x="5813388" y="3680900"/>
              <a:ext cx="361925" cy="315351"/>
            </a:xfrm>
            <a:prstGeom prst="rect">
              <a:avLst/>
            </a:prstGeom>
            <a:noFill/>
            <a:ln>
              <a:noFill/>
            </a:ln>
          </p:spPr>
        </p:pic>
      </p:grpSp>
      <p:sp>
        <p:nvSpPr>
          <p:cNvPr id="435" name="Google Shape;435;p32"/>
          <p:cNvSpPr txBox="1"/>
          <p:nvPr/>
        </p:nvSpPr>
        <p:spPr>
          <a:xfrm>
            <a:off x="6285050" y="2843450"/>
            <a:ext cx="2507100" cy="84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800">
              <a:solidFill>
                <a:srgbClr val="5070F0"/>
              </a:solidFill>
              <a:latin typeface="Montserrat Black"/>
              <a:ea typeface="Montserrat Black"/>
              <a:cs typeface="Montserrat Black"/>
              <a:sym typeface="Montserrat Black"/>
            </a:endParaRPr>
          </a:p>
          <a:p>
            <a:pPr indent="0" lvl="0" marL="0" rtl="0" algn="l">
              <a:spcBef>
                <a:spcPts val="0"/>
              </a:spcBef>
              <a:spcAft>
                <a:spcPts val="0"/>
              </a:spcAft>
              <a:buNone/>
            </a:pPr>
            <a:r>
              <a:rPr lang="fr" sz="800">
                <a:solidFill>
                  <a:srgbClr val="5070F0"/>
                </a:solidFill>
                <a:latin typeface="Montserrat Black"/>
                <a:ea typeface="Montserrat Black"/>
                <a:cs typeface="Montserrat Black"/>
                <a:sym typeface="Montserrat Black"/>
              </a:rPr>
              <a:t>RÉSEAUX SOCIAUX</a:t>
            </a:r>
            <a:endParaRPr sz="800">
              <a:solidFill>
                <a:srgbClr val="5070F0"/>
              </a:solidFill>
              <a:latin typeface="Montserrat Black"/>
              <a:ea typeface="Montserrat Black"/>
              <a:cs typeface="Montserrat Black"/>
              <a:sym typeface="Montserrat Black"/>
            </a:endParaRPr>
          </a:p>
          <a:p>
            <a:pPr indent="0" lvl="0" marL="0" rtl="0" algn="l">
              <a:spcBef>
                <a:spcPts val="0"/>
              </a:spcBef>
              <a:spcAft>
                <a:spcPts val="0"/>
              </a:spcAft>
              <a:buNone/>
            </a:pPr>
            <a:r>
              <a:t/>
            </a:r>
            <a:endParaRPr i="1" sz="800">
              <a:solidFill>
                <a:srgbClr val="5070F0"/>
              </a:solidFill>
              <a:latin typeface="Montserrat"/>
              <a:ea typeface="Montserrat"/>
              <a:cs typeface="Montserrat"/>
              <a:sym typeface="Montserrat"/>
            </a:endParaRPr>
          </a:p>
          <a:p>
            <a:pPr indent="-279400" lvl="0" marL="457200" rtl="0" algn="l">
              <a:spcBef>
                <a:spcPts val="0"/>
              </a:spcBef>
              <a:spcAft>
                <a:spcPts val="0"/>
              </a:spcAft>
              <a:buClr>
                <a:srgbClr val="5070F0"/>
              </a:buClr>
              <a:buSzPts val="800"/>
              <a:buFont typeface="Montserrat"/>
              <a:buChar char="❏"/>
            </a:pPr>
            <a:r>
              <a:rPr i="1" lang="fr" sz="800">
                <a:solidFill>
                  <a:srgbClr val="5070F0"/>
                </a:solidFill>
                <a:latin typeface="Montserrat"/>
                <a:ea typeface="Montserrat"/>
                <a:cs typeface="Montserrat"/>
                <a:sym typeface="Montserrat"/>
              </a:rPr>
              <a:t>L’augmentation du nombre d’abonnés</a:t>
            </a:r>
            <a:endParaRPr i="1" sz="800">
              <a:solidFill>
                <a:srgbClr val="5070F0"/>
              </a:solidFill>
              <a:latin typeface="Montserrat"/>
              <a:ea typeface="Montserrat"/>
              <a:cs typeface="Montserrat"/>
              <a:sym typeface="Montserrat"/>
            </a:endParaRPr>
          </a:p>
        </p:txBody>
      </p:sp>
      <p:sp>
        <p:nvSpPr>
          <p:cNvPr id="436" name="Google Shape;436;p32"/>
          <p:cNvSpPr txBox="1"/>
          <p:nvPr/>
        </p:nvSpPr>
        <p:spPr>
          <a:xfrm>
            <a:off x="6285050" y="3852675"/>
            <a:ext cx="2507100" cy="65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800">
                <a:solidFill>
                  <a:srgbClr val="5070F0"/>
                </a:solidFill>
                <a:latin typeface="Montserrat Black"/>
                <a:ea typeface="Montserrat Black"/>
                <a:cs typeface="Montserrat Black"/>
                <a:sym typeface="Montserrat Black"/>
              </a:rPr>
              <a:t>BILLETTERIE</a:t>
            </a:r>
            <a:endParaRPr sz="800">
              <a:solidFill>
                <a:srgbClr val="5070F0"/>
              </a:solidFill>
              <a:latin typeface="Montserrat Black"/>
              <a:ea typeface="Montserrat Black"/>
              <a:cs typeface="Montserrat Black"/>
              <a:sym typeface="Montserrat Black"/>
            </a:endParaRPr>
          </a:p>
          <a:p>
            <a:pPr indent="0" lvl="0" marL="0" rtl="0" algn="l">
              <a:spcBef>
                <a:spcPts val="0"/>
              </a:spcBef>
              <a:spcAft>
                <a:spcPts val="0"/>
              </a:spcAft>
              <a:buNone/>
            </a:pPr>
            <a:r>
              <a:t/>
            </a:r>
            <a:endParaRPr i="1" sz="800">
              <a:solidFill>
                <a:srgbClr val="5070F0"/>
              </a:solidFill>
              <a:latin typeface="Montserrat"/>
              <a:ea typeface="Montserrat"/>
              <a:cs typeface="Montserrat"/>
              <a:sym typeface="Montserrat"/>
            </a:endParaRPr>
          </a:p>
          <a:p>
            <a:pPr indent="-279400" lvl="0" marL="457200" rtl="0" algn="l">
              <a:spcBef>
                <a:spcPts val="0"/>
              </a:spcBef>
              <a:spcAft>
                <a:spcPts val="0"/>
              </a:spcAft>
              <a:buClr>
                <a:srgbClr val="5070F0"/>
              </a:buClr>
              <a:buSzPts val="800"/>
              <a:buFont typeface="Montserrat"/>
              <a:buChar char="❏"/>
            </a:pPr>
            <a:r>
              <a:rPr i="1" lang="fr" sz="800">
                <a:solidFill>
                  <a:srgbClr val="5070F0"/>
                </a:solidFill>
                <a:latin typeface="Montserrat"/>
                <a:ea typeface="Montserrat"/>
                <a:cs typeface="Montserrat"/>
                <a:sym typeface="Montserrat"/>
              </a:rPr>
              <a:t>L’évolution des inscriptions. </a:t>
            </a:r>
            <a:br>
              <a:rPr i="1" lang="fr" sz="800">
                <a:solidFill>
                  <a:srgbClr val="5070F0"/>
                </a:solidFill>
                <a:latin typeface="Montserrat"/>
                <a:ea typeface="Montserrat"/>
                <a:cs typeface="Montserrat"/>
                <a:sym typeface="Montserrat"/>
              </a:rPr>
            </a:br>
            <a:r>
              <a:rPr i="1" lang="fr" sz="800">
                <a:solidFill>
                  <a:srgbClr val="5070F0"/>
                </a:solidFill>
                <a:latin typeface="Montserrat"/>
                <a:ea typeface="Montserrat"/>
                <a:cs typeface="Montserrat"/>
                <a:sym typeface="Montserrat"/>
              </a:rPr>
              <a:t>Attention, à 10 jours, on est sensé </a:t>
            </a:r>
            <a:br>
              <a:rPr i="1" lang="fr" sz="800">
                <a:solidFill>
                  <a:srgbClr val="5070F0"/>
                </a:solidFill>
                <a:latin typeface="Montserrat"/>
                <a:ea typeface="Montserrat"/>
                <a:cs typeface="Montserrat"/>
                <a:sym typeface="Montserrat"/>
              </a:rPr>
            </a:br>
            <a:r>
              <a:rPr i="1" lang="fr" sz="800">
                <a:solidFill>
                  <a:srgbClr val="5070F0"/>
                </a:solidFill>
                <a:latin typeface="Montserrat"/>
                <a:ea typeface="Montserrat"/>
                <a:cs typeface="Montserrat"/>
                <a:sym typeface="Montserrat"/>
              </a:rPr>
              <a:t>avoir toutes ses inscriptions ! </a:t>
            </a:r>
            <a:endParaRPr i="1" sz="800">
              <a:solidFill>
                <a:srgbClr val="5070F0"/>
              </a:solidFill>
              <a:latin typeface="Montserrat"/>
              <a:ea typeface="Montserrat"/>
              <a:cs typeface="Montserrat"/>
              <a:sym typeface="Montserra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33"/>
          <p:cNvSpPr/>
          <p:nvPr/>
        </p:nvSpPr>
        <p:spPr>
          <a:xfrm>
            <a:off x="180000" y="194225"/>
            <a:ext cx="8784000" cy="4769400"/>
          </a:xfrm>
          <a:prstGeom prst="rect">
            <a:avLst/>
          </a:prstGeom>
          <a:noFill/>
          <a:ln cap="flat" cmpd="sng" w="19050">
            <a:solidFill>
              <a:srgbClr val="2D134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42" name="Google Shape;442;p33"/>
          <p:cNvSpPr txBox="1"/>
          <p:nvPr/>
        </p:nvSpPr>
        <p:spPr>
          <a:xfrm>
            <a:off x="180000" y="180000"/>
            <a:ext cx="8784000" cy="481800"/>
          </a:xfrm>
          <a:prstGeom prst="rect">
            <a:avLst/>
          </a:prstGeom>
          <a:solidFill>
            <a:srgbClr val="2D134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sz="1800">
                <a:solidFill>
                  <a:srgbClr val="FCFCFC"/>
                </a:solidFill>
                <a:latin typeface="Montserrat Black"/>
                <a:ea typeface="Montserrat Black"/>
                <a:cs typeface="Montserrat Black"/>
                <a:sym typeface="Montserrat Black"/>
              </a:rPr>
              <a:t>ÉTAPE 3 : ENGAGER</a:t>
            </a:r>
            <a:endParaRPr sz="1800">
              <a:solidFill>
                <a:srgbClr val="FCFCFC"/>
              </a:solidFill>
              <a:latin typeface="Montserrat Black"/>
              <a:ea typeface="Montserrat Black"/>
              <a:cs typeface="Montserrat Black"/>
              <a:sym typeface="Montserrat Black"/>
            </a:endParaRPr>
          </a:p>
        </p:txBody>
      </p:sp>
      <p:pic>
        <p:nvPicPr>
          <p:cNvPr id="443" name="Google Shape;443;p33"/>
          <p:cNvPicPr preferRelativeResize="0"/>
          <p:nvPr/>
        </p:nvPicPr>
        <p:blipFill>
          <a:blip r:embed="rId3">
            <a:alphaModFix/>
          </a:blip>
          <a:stretch>
            <a:fillRect/>
          </a:stretch>
        </p:blipFill>
        <p:spPr>
          <a:xfrm rot="876540">
            <a:off x="8547708" y="253471"/>
            <a:ext cx="335759" cy="334859"/>
          </a:xfrm>
          <a:prstGeom prst="rect">
            <a:avLst/>
          </a:prstGeom>
          <a:noFill/>
          <a:ln>
            <a:noFill/>
          </a:ln>
        </p:spPr>
      </p:pic>
      <p:sp>
        <p:nvSpPr>
          <p:cNvPr id="444" name="Google Shape;444;p33"/>
          <p:cNvSpPr txBox="1"/>
          <p:nvPr/>
        </p:nvSpPr>
        <p:spPr>
          <a:xfrm>
            <a:off x="180000" y="661800"/>
            <a:ext cx="8784000" cy="44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sz="1800">
                <a:solidFill>
                  <a:srgbClr val="2D134B"/>
                </a:solidFill>
                <a:latin typeface="Montserrat Medium"/>
                <a:ea typeface="Montserrat Medium"/>
                <a:cs typeface="Montserrat Medium"/>
                <a:sym typeface="Montserrat Medium"/>
              </a:rPr>
              <a:t>Comment faire vivre l’événement ? </a:t>
            </a:r>
            <a:endParaRPr sz="2500">
              <a:solidFill>
                <a:srgbClr val="2D134B"/>
              </a:solidFill>
              <a:latin typeface="Montserrat Medium"/>
              <a:ea typeface="Montserrat Medium"/>
              <a:cs typeface="Montserrat Medium"/>
              <a:sym typeface="Montserrat Medium"/>
            </a:endParaRPr>
          </a:p>
        </p:txBody>
      </p:sp>
      <p:sp>
        <p:nvSpPr>
          <p:cNvPr id="445" name="Google Shape;445;p33"/>
          <p:cNvSpPr txBox="1"/>
          <p:nvPr/>
        </p:nvSpPr>
        <p:spPr>
          <a:xfrm>
            <a:off x="352350" y="1610350"/>
            <a:ext cx="4875000" cy="18471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rgbClr val="5070F0"/>
              </a:buClr>
              <a:buSzPts val="1200"/>
              <a:buFont typeface="Montserrat Medium"/>
              <a:buChar char="➔"/>
            </a:pPr>
            <a:r>
              <a:rPr lang="fr" sz="1200">
                <a:solidFill>
                  <a:srgbClr val="2D134B"/>
                </a:solidFill>
                <a:latin typeface="Montserrat Medium"/>
                <a:ea typeface="Montserrat Medium"/>
                <a:cs typeface="Montserrat Medium"/>
                <a:sym typeface="Montserrat Medium"/>
              </a:rPr>
              <a:t>Envoyer des informations complémentaires pour prendre soin des personnes inscrites : informations pratiques, accessibilité, feuille de route, météo…  </a:t>
            </a:r>
            <a:endParaRPr sz="1200">
              <a:solidFill>
                <a:srgbClr val="2D134B"/>
              </a:solidFill>
              <a:latin typeface="Montserrat Medium"/>
              <a:ea typeface="Montserrat Medium"/>
              <a:cs typeface="Montserrat Medium"/>
              <a:sym typeface="Montserrat Medium"/>
            </a:endParaRPr>
          </a:p>
          <a:p>
            <a:pPr indent="0" lvl="0" marL="457200" rtl="0" algn="l">
              <a:spcBef>
                <a:spcPts val="0"/>
              </a:spcBef>
              <a:spcAft>
                <a:spcPts val="0"/>
              </a:spcAft>
              <a:buNone/>
            </a:pPr>
            <a:r>
              <a:t/>
            </a:r>
            <a:endParaRPr sz="1200">
              <a:solidFill>
                <a:srgbClr val="2D134B"/>
              </a:solidFill>
              <a:latin typeface="Montserrat Medium"/>
              <a:ea typeface="Montserrat Medium"/>
              <a:cs typeface="Montserrat Medium"/>
              <a:sym typeface="Montserrat Medium"/>
            </a:endParaRPr>
          </a:p>
          <a:p>
            <a:pPr indent="-304800" lvl="0" marL="457200" rtl="0" algn="l">
              <a:spcBef>
                <a:spcPts val="0"/>
              </a:spcBef>
              <a:spcAft>
                <a:spcPts val="0"/>
              </a:spcAft>
              <a:buClr>
                <a:srgbClr val="5070F0"/>
              </a:buClr>
              <a:buSzPts val="1200"/>
              <a:buFont typeface="Montserrat Medium"/>
              <a:buChar char="➔"/>
            </a:pPr>
            <a:r>
              <a:rPr lang="fr" sz="1200">
                <a:solidFill>
                  <a:srgbClr val="2D134B"/>
                </a:solidFill>
                <a:latin typeface="Montserrat Medium"/>
                <a:ea typeface="Montserrat Medium"/>
                <a:cs typeface="Montserrat Medium"/>
                <a:sym typeface="Montserrat Medium"/>
              </a:rPr>
              <a:t>Faire du teasing : publication des formats et des intervenants invités</a:t>
            </a:r>
            <a:br>
              <a:rPr lang="fr" sz="1200">
                <a:solidFill>
                  <a:srgbClr val="2D134B"/>
                </a:solidFill>
                <a:latin typeface="Montserrat Medium"/>
                <a:ea typeface="Montserrat Medium"/>
                <a:cs typeface="Montserrat Medium"/>
                <a:sym typeface="Montserrat Medium"/>
              </a:rPr>
            </a:br>
            <a:endParaRPr sz="1200">
              <a:solidFill>
                <a:srgbClr val="2D134B"/>
              </a:solidFill>
              <a:latin typeface="Montserrat Medium"/>
              <a:ea typeface="Montserrat Medium"/>
              <a:cs typeface="Montserrat Medium"/>
              <a:sym typeface="Montserrat Medium"/>
            </a:endParaRPr>
          </a:p>
          <a:p>
            <a:pPr indent="-304800" lvl="0" marL="457200" rtl="0" algn="l">
              <a:spcBef>
                <a:spcPts val="0"/>
              </a:spcBef>
              <a:spcAft>
                <a:spcPts val="0"/>
              </a:spcAft>
              <a:buClr>
                <a:srgbClr val="5070F0"/>
              </a:buClr>
              <a:buSzPts val="1200"/>
              <a:buFont typeface="Montserrat Medium"/>
              <a:buChar char="➔"/>
            </a:pPr>
            <a:r>
              <a:rPr lang="fr" sz="1200">
                <a:solidFill>
                  <a:srgbClr val="2D134B"/>
                </a:solidFill>
                <a:latin typeface="Montserrat Medium"/>
                <a:ea typeface="Montserrat Medium"/>
                <a:cs typeface="Montserrat Medium"/>
                <a:sym typeface="Montserrat Medium"/>
              </a:rPr>
              <a:t>Créer des événements dans l’événement : un déjeuner spécifique, des formats ludiques…</a:t>
            </a:r>
            <a:endParaRPr sz="1200">
              <a:solidFill>
                <a:srgbClr val="2D134B"/>
              </a:solidFill>
              <a:latin typeface="Montserrat Medium"/>
              <a:ea typeface="Montserrat Medium"/>
              <a:cs typeface="Montserrat Medium"/>
              <a:sym typeface="Montserrat Medium"/>
            </a:endParaRPr>
          </a:p>
        </p:txBody>
      </p:sp>
      <p:sp>
        <p:nvSpPr>
          <p:cNvPr id="446" name="Google Shape;446;p33"/>
          <p:cNvSpPr txBox="1"/>
          <p:nvPr/>
        </p:nvSpPr>
        <p:spPr>
          <a:xfrm>
            <a:off x="436850" y="1211675"/>
            <a:ext cx="1898100" cy="290100"/>
          </a:xfrm>
          <a:prstGeom prst="rect">
            <a:avLst/>
          </a:prstGeom>
          <a:solidFill>
            <a:srgbClr val="5070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Montserrat ExtraBold"/>
                <a:ea typeface="Montserrat ExtraBold"/>
                <a:cs typeface="Montserrat ExtraBold"/>
                <a:sym typeface="Montserrat ExtraBold"/>
              </a:rPr>
              <a:t>Actions possibles</a:t>
            </a:r>
            <a:endParaRPr>
              <a:solidFill>
                <a:schemeClr val="lt1"/>
              </a:solidFill>
              <a:latin typeface="Montserrat ExtraBold"/>
              <a:ea typeface="Montserrat ExtraBold"/>
              <a:cs typeface="Montserrat ExtraBold"/>
              <a:sym typeface="Montserrat ExtraBold"/>
            </a:endParaRPr>
          </a:p>
        </p:txBody>
      </p:sp>
      <p:sp>
        <p:nvSpPr>
          <p:cNvPr id="447" name="Google Shape;447;p33"/>
          <p:cNvSpPr/>
          <p:nvPr/>
        </p:nvSpPr>
        <p:spPr>
          <a:xfrm>
            <a:off x="5493525" y="1211675"/>
            <a:ext cx="3298800" cy="3571800"/>
          </a:xfrm>
          <a:prstGeom prst="rect">
            <a:avLst/>
          </a:prstGeom>
          <a:solidFill>
            <a:srgbClr val="E9EDFD">
              <a:alpha val="38990"/>
            </a:srgbClr>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a:solidFill>
                  <a:srgbClr val="5070F0"/>
                </a:solidFill>
                <a:latin typeface="Montserrat ExtraBold"/>
                <a:ea typeface="Montserrat ExtraBold"/>
                <a:cs typeface="Montserrat ExtraBold"/>
                <a:sym typeface="Montserrat ExtraBold"/>
              </a:rPr>
              <a:t>Les données à surveiller : </a:t>
            </a:r>
            <a:endParaRPr>
              <a:solidFill>
                <a:srgbClr val="5070F0"/>
              </a:solidFill>
              <a:latin typeface="Montserrat ExtraBold"/>
              <a:ea typeface="Montserrat ExtraBold"/>
              <a:cs typeface="Montserrat ExtraBold"/>
              <a:sym typeface="Montserrat ExtraBold"/>
            </a:endParaRPr>
          </a:p>
          <a:p>
            <a:pPr indent="0" lvl="0" marL="0" rtl="0" algn="ctr">
              <a:spcBef>
                <a:spcPts val="0"/>
              </a:spcBef>
              <a:spcAft>
                <a:spcPts val="0"/>
              </a:spcAft>
              <a:buNone/>
            </a:pPr>
            <a:r>
              <a:t/>
            </a:r>
            <a:endParaRPr/>
          </a:p>
        </p:txBody>
      </p:sp>
      <p:grpSp>
        <p:nvGrpSpPr>
          <p:cNvPr id="448" name="Google Shape;448;p33"/>
          <p:cNvGrpSpPr/>
          <p:nvPr/>
        </p:nvGrpSpPr>
        <p:grpSpPr>
          <a:xfrm>
            <a:off x="5703650" y="2843450"/>
            <a:ext cx="581400" cy="581400"/>
            <a:chOff x="5703650" y="2691050"/>
            <a:chExt cx="581400" cy="581400"/>
          </a:xfrm>
        </p:grpSpPr>
        <p:sp>
          <p:nvSpPr>
            <p:cNvPr id="449" name="Google Shape;449;p33"/>
            <p:cNvSpPr/>
            <p:nvPr/>
          </p:nvSpPr>
          <p:spPr>
            <a:xfrm>
              <a:off x="5703650" y="2691050"/>
              <a:ext cx="581400" cy="581400"/>
            </a:xfrm>
            <a:prstGeom prst="ellipse">
              <a:avLst/>
            </a:prstGeom>
            <a:solidFill>
              <a:srgbClr val="5070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450" name="Google Shape;450;p33"/>
            <p:cNvPicPr preferRelativeResize="0"/>
            <p:nvPr/>
          </p:nvPicPr>
          <p:blipFill rotWithShape="1">
            <a:blip r:embed="rId4">
              <a:alphaModFix/>
            </a:blip>
            <a:srcRect b="19406" l="0" r="0" t="0"/>
            <a:stretch/>
          </p:blipFill>
          <p:spPr>
            <a:xfrm>
              <a:off x="5740788" y="2777400"/>
              <a:ext cx="507132" cy="408700"/>
            </a:xfrm>
            <a:prstGeom prst="rect">
              <a:avLst/>
            </a:prstGeom>
            <a:noFill/>
            <a:ln>
              <a:noFill/>
            </a:ln>
          </p:spPr>
        </p:pic>
      </p:grpSp>
      <p:grpSp>
        <p:nvGrpSpPr>
          <p:cNvPr id="451" name="Google Shape;451;p33"/>
          <p:cNvGrpSpPr/>
          <p:nvPr/>
        </p:nvGrpSpPr>
        <p:grpSpPr>
          <a:xfrm>
            <a:off x="5703650" y="1836025"/>
            <a:ext cx="581400" cy="581400"/>
            <a:chOff x="5703650" y="1759825"/>
            <a:chExt cx="581400" cy="581400"/>
          </a:xfrm>
        </p:grpSpPr>
        <p:sp>
          <p:nvSpPr>
            <p:cNvPr id="452" name="Google Shape;452;p33"/>
            <p:cNvSpPr/>
            <p:nvPr/>
          </p:nvSpPr>
          <p:spPr>
            <a:xfrm>
              <a:off x="5703650" y="1759825"/>
              <a:ext cx="581400" cy="581400"/>
            </a:xfrm>
            <a:prstGeom prst="ellipse">
              <a:avLst/>
            </a:prstGeom>
            <a:solidFill>
              <a:srgbClr val="5070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453" name="Google Shape;453;p33"/>
            <p:cNvPicPr preferRelativeResize="0"/>
            <p:nvPr/>
          </p:nvPicPr>
          <p:blipFill rotWithShape="1">
            <a:blip r:embed="rId5">
              <a:alphaModFix/>
            </a:blip>
            <a:srcRect b="32553" l="14145" r="13610" t="17240"/>
            <a:stretch/>
          </p:blipFill>
          <p:spPr>
            <a:xfrm rot="-356384">
              <a:off x="5817413" y="1927539"/>
              <a:ext cx="353898" cy="245974"/>
            </a:xfrm>
            <a:prstGeom prst="rect">
              <a:avLst/>
            </a:prstGeom>
            <a:noFill/>
            <a:ln>
              <a:noFill/>
            </a:ln>
          </p:spPr>
        </p:pic>
      </p:grpSp>
      <p:sp>
        <p:nvSpPr>
          <p:cNvPr id="454" name="Google Shape;454;p33"/>
          <p:cNvSpPr txBox="1"/>
          <p:nvPr/>
        </p:nvSpPr>
        <p:spPr>
          <a:xfrm>
            <a:off x="6285050" y="1761625"/>
            <a:ext cx="2507100" cy="65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800">
                <a:solidFill>
                  <a:srgbClr val="5070F0"/>
                </a:solidFill>
                <a:latin typeface="Montserrat Black"/>
                <a:ea typeface="Montserrat Black"/>
                <a:cs typeface="Montserrat Black"/>
                <a:sym typeface="Montserrat Black"/>
              </a:rPr>
              <a:t>MAILINGS</a:t>
            </a:r>
            <a:endParaRPr sz="800">
              <a:solidFill>
                <a:srgbClr val="5070F0"/>
              </a:solidFill>
              <a:latin typeface="Montserrat Black"/>
              <a:ea typeface="Montserrat Black"/>
              <a:cs typeface="Montserrat Black"/>
              <a:sym typeface="Montserrat Black"/>
            </a:endParaRPr>
          </a:p>
          <a:p>
            <a:pPr indent="0" lvl="0" marL="0" rtl="0" algn="l">
              <a:spcBef>
                <a:spcPts val="0"/>
              </a:spcBef>
              <a:spcAft>
                <a:spcPts val="0"/>
              </a:spcAft>
              <a:buNone/>
            </a:pPr>
            <a:r>
              <a:t/>
            </a:r>
            <a:endParaRPr i="1" sz="800">
              <a:solidFill>
                <a:srgbClr val="5070F0"/>
              </a:solidFill>
              <a:latin typeface="Montserrat"/>
              <a:ea typeface="Montserrat"/>
              <a:cs typeface="Montserrat"/>
              <a:sym typeface="Montserrat"/>
            </a:endParaRPr>
          </a:p>
          <a:p>
            <a:pPr indent="-279400" lvl="0" marL="457200" rtl="0" algn="l">
              <a:spcBef>
                <a:spcPts val="0"/>
              </a:spcBef>
              <a:spcAft>
                <a:spcPts val="0"/>
              </a:spcAft>
              <a:buClr>
                <a:srgbClr val="5070F0"/>
              </a:buClr>
              <a:buSzPts val="800"/>
              <a:buFont typeface="Montserrat"/>
              <a:buChar char="❏"/>
            </a:pPr>
            <a:r>
              <a:rPr i="1" lang="fr" sz="800">
                <a:solidFill>
                  <a:srgbClr val="5070F0"/>
                </a:solidFill>
                <a:latin typeface="Montserrat"/>
                <a:ea typeface="Montserrat"/>
                <a:cs typeface="Montserrat"/>
                <a:sym typeface="Montserrat"/>
              </a:rPr>
              <a:t>Le taux de clics : bien insérer un bouton ou un lien dans l’email</a:t>
            </a:r>
            <a:endParaRPr sz="800">
              <a:solidFill>
                <a:srgbClr val="5070F0"/>
              </a:solidFill>
              <a:latin typeface="Montserrat"/>
              <a:ea typeface="Montserrat"/>
              <a:cs typeface="Montserrat"/>
              <a:sym typeface="Montserrat"/>
            </a:endParaRPr>
          </a:p>
        </p:txBody>
      </p:sp>
      <p:grpSp>
        <p:nvGrpSpPr>
          <p:cNvPr id="455" name="Google Shape;455;p33"/>
          <p:cNvGrpSpPr/>
          <p:nvPr/>
        </p:nvGrpSpPr>
        <p:grpSpPr>
          <a:xfrm>
            <a:off x="5703650" y="3928875"/>
            <a:ext cx="581400" cy="581400"/>
            <a:chOff x="5703650" y="3547875"/>
            <a:chExt cx="581400" cy="581400"/>
          </a:xfrm>
        </p:grpSpPr>
        <p:sp>
          <p:nvSpPr>
            <p:cNvPr id="456" name="Google Shape;456;p33"/>
            <p:cNvSpPr/>
            <p:nvPr/>
          </p:nvSpPr>
          <p:spPr>
            <a:xfrm>
              <a:off x="5703650" y="3547875"/>
              <a:ext cx="581400" cy="581400"/>
            </a:xfrm>
            <a:prstGeom prst="ellipse">
              <a:avLst/>
            </a:prstGeom>
            <a:solidFill>
              <a:srgbClr val="5070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457" name="Google Shape;457;p33"/>
            <p:cNvPicPr preferRelativeResize="0"/>
            <p:nvPr/>
          </p:nvPicPr>
          <p:blipFill rotWithShape="1">
            <a:blip r:embed="rId6">
              <a:alphaModFix/>
            </a:blip>
            <a:srcRect b="12869" l="0" r="0" t="0"/>
            <a:stretch/>
          </p:blipFill>
          <p:spPr>
            <a:xfrm rot="271893">
              <a:off x="5813388" y="3680900"/>
              <a:ext cx="361925" cy="315351"/>
            </a:xfrm>
            <a:prstGeom prst="rect">
              <a:avLst/>
            </a:prstGeom>
            <a:noFill/>
            <a:ln>
              <a:noFill/>
            </a:ln>
          </p:spPr>
        </p:pic>
      </p:grpSp>
      <p:sp>
        <p:nvSpPr>
          <p:cNvPr id="458" name="Google Shape;458;p33"/>
          <p:cNvSpPr txBox="1"/>
          <p:nvPr/>
        </p:nvSpPr>
        <p:spPr>
          <a:xfrm>
            <a:off x="6285050" y="2692400"/>
            <a:ext cx="2507100" cy="88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800">
                <a:solidFill>
                  <a:srgbClr val="5070F0"/>
                </a:solidFill>
                <a:latin typeface="Montserrat Black"/>
                <a:ea typeface="Montserrat Black"/>
                <a:cs typeface="Montserrat Black"/>
                <a:sym typeface="Montserrat Black"/>
              </a:rPr>
              <a:t>RÉSEAUX SOCIAUX</a:t>
            </a:r>
            <a:endParaRPr sz="800">
              <a:solidFill>
                <a:srgbClr val="5070F0"/>
              </a:solidFill>
              <a:latin typeface="Montserrat Black"/>
              <a:ea typeface="Montserrat Black"/>
              <a:cs typeface="Montserrat Black"/>
              <a:sym typeface="Montserrat Black"/>
            </a:endParaRPr>
          </a:p>
          <a:p>
            <a:pPr indent="0" lvl="0" marL="0" rtl="0" algn="l">
              <a:spcBef>
                <a:spcPts val="0"/>
              </a:spcBef>
              <a:spcAft>
                <a:spcPts val="0"/>
              </a:spcAft>
              <a:buNone/>
            </a:pPr>
            <a:r>
              <a:t/>
            </a:r>
            <a:endParaRPr i="1" sz="800">
              <a:solidFill>
                <a:srgbClr val="5070F0"/>
              </a:solidFill>
              <a:latin typeface="Montserrat"/>
              <a:ea typeface="Montserrat"/>
              <a:cs typeface="Montserrat"/>
              <a:sym typeface="Montserrat"/>
            </a:endParaRPr>
          </a:p>
          <a:p>
            <a:pPr indent="-279400" lvl="0" marL="457200" rtl="0" algn="l">
              <a:spcBef>
                <a:spcPts val="0"/>
              </a:spcBef>
              <a:spcAft>
                <a:spcPts val="0"/>
              </a:spcAft>
              <a:buClr>
                <a:srgbClr val="5070F0"/>
              </a:buClr>
              <a:buSzPts val="800"/>
              <a:buFont typeface="Montserrat"/>
              <a:buChar char="❏"/>
            </a:pPr>
            <a:r>
              <a:rPr i="1" lang="fr" sz="800">
                <a:solidFill>
                  <a:srgbClr val="5070F0"/>
                </a:solidFill>
                <a:latin typeface="Montserrat"/>
                <a:ea typeface="Montserrat"/>
                <a:cs typeface="Montserrat"/>
                <a:sym typeface="Montserrat"/>
              </a:rPr>
              <a:t>Le</a:t>
            </a:r>
            <a:r>
              <a:rPr i="1" lang="fr" sz="800">
                <a:solidFill>
                  <a:srgbClr val="5070F0"/>
                </a:solidFill>
                <a:latin typeface="Montserrat"/>
                <a:ea typeface="Montserrat"/>
                <a:cs typeface="Montserrat"/>
                <a:sym typeface="Montserrat"/>
              </a:rPr>
              <a:t> nombre de partages de publications </a:t>
            </a:r>
            <a:endParaRPr i="1" sz="800">
              <a:solidFill>
                <a:srgbClr val="5070F0"/>
              </a:solidFill>
              <a:latin typeface="Montserrat"/>
              <a:ea typeface="Montserrat"/>
              <a:cs typeface="Montserrat"/>
              <a:sym typeface="Montserrat"/>
            </a:endParaRPr>
          </a:p>
          <a:p>
            <a:pPr indent="-279400" lvl="0" marL="457200" rtl="0" algn="l">
              <a:spcBef>
                <a:spcPts val="0"/>
              </a:spcBef>
              <a:spcAft>
                <a:spcPts val="0"/>
              </a:spcAft>
              <a:buClr>
                <a:srgbClr val="5070F0"/>
              </a:buClr>
              <a:buSzPts val="800"/>
              <a:buFont typeface="Montserrat"/>
              <a:buChar char="❏"/>
            </a:pPr>
            <a:r>
              <a:rPr i="1" lang="fr" sz="800">
                <a:solidFill>
                  <a:srgbClr val="5070F0"/>
                </a:solidFill>
                <a:latin typeface="Montserrat"/>
                <a:ea typeface="Montserrat"/>
                <a:cs typeface="Montserrat"/>
                <a:sym typeface="Montserrat"/>
              </a:rPr>
              <a:t>Le nombre de likes</a:t>
            </a:r>
            <a:endParaRPr i="1" sz="800">
              <a:solidFill>
                <a:srgbClr val="5070F0"/>
              </a:solidFill>
              <a:latin typeface="Montserrat"/>
              <a:ea typeface="Montserrat"/>
              <a:cs typeface="Montserrat"/>
              <a:sym typeface="Montserrat"/>
            </a:endParaRPr>
          </a:p>
          <a:p>
            <a:pPr indent="-279400" lvl="0" marL="457200" rtl="0" algn="l">
              <a:spcBef>
                <a:spcPts val="0"/>
              </a:spcBef>
              <a:spcAft>
                <a:spcPts val="0"/>
              </a:spcAft>
              <a:buClr>
                <a:srgbClr val="5070F0"/>
              </a:buClr>
              <a:buSzPts val="800"/>
              <a:buFont typeface="Montserrat"/>
              <a:buChar char="❏"/>
            </a:pPr>
            <a:r>
              <a:rPr i="1" lang="fr" sz="800">
                <a:solidFill>
                  <a:srgbClr val="5070F0"/>
                </a:solidFill>
                <a:latin typeface="Montserrat"/>
                <a:ea typeface="Montserrat"/>
                <a:cs typeface="Montserrat"/>
                <a:sym typeface="Montserrat"/>
              </a:rPr>
              <a:t>Le nombre de commentaires</a:t>
            </a:r>
            <a:endParaRPr i="1" sz="800">
              <a:solidFill>
                <a:srgbClr val="5070F0"/>
              </a:solidFill>
              <a:latin typeface="Montserrat"/>
              <a:ea typeface="Montserrat"/>
              <a:cs typeface="Montserrat"/>
              <a:sym typeface="Montserrat"/>
            </a:endParaRPr>
          </a:p>
        </p:txBody>
      </p:sp>
      <p:sp>
        <p:nvSpPr>
          <p:cNvPr id="459" name="Google Shape;459;p33"/>
          <p:cNvSpPr txBox="1"/>
          <p:nvPr/>
        </p:nvSpPr>
        <p:spPr>
          <a:xfrm>
            <a:off x="6285050" y="3777825"/>
            <a:ext cx="2507100" cy="88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800">
                <a:solidFill>
                  <a:srgbClr val="5070F0"/>
                </a:solidFill>
                <a:latin typeface="Montserrat Black"/>
                <a:ea typeface="Montserrat Black"/>
                <a:cs typeface="Montserrat Black"/>
                <a:sym typeface="Montserrat Black"/>
              </a:rPr>
              <a:t>BILLETTERIE</a:t>
            </a:r>
            <a:endParaRPr sz="800">
              <a:solidFill>
                <a:srgbClr val="5070F0"/>
              </a:solidFill>
              <a:latin typeface="Montserrat Black"/>
              <a:ea typeface="Montserrat Black"/>
              <a:cs typeface="Montserrat Black"/>
              <a:sym typeface="Montserrat Black"/>
            </a:endParaRPr>
          </a:p>
          <a:p>
            <a:pPr indent="0" lvl="0" marL="0" rtl="0" algn="l">
              <a:spcBef>
                <a:spcPts val="0"/>
              </a:spcBef>
              <a:spcAft>
                <a:spcPts val="0"/>
              </a:spcAft>
              <a:buNone/>
            </a:pPr>
            <a:r>
              <a:t/>
            </a:r>
            <a:endParaRPr i="1" sz="800">
              <a:solidFill>
                <a:srgbClr val="5070F0"/>
              </a:solidFill>
              <a:latin typeface="Montserrat"/>
              <a:ea typeface="Montserrat"/>
              <a:cs typeface="Montserrat"/>
              <a:sym typeface="Montserrat"/>
            </a:endParaRPr>
          </a:p>
          <a:p>
            <a:pPr indent="-279400" lvl="0" marL="457200" rtl="0" algn="l">
              <a:spcBef>
                <a:spcPts val="0"/>
              </a:spcBef>
              <a:spcAft>
                <a:spcPts val="0"/>
              </a:spcAft>
              <a:buClr>
                <a:srgbClr val="5070F0"/>
              </a:buClr>
              <a:buSzPts val="800"/>
              <a:buFont typeface="Montserrat"/>
              <a:buChar char="❏"/>
            </a:pPr>
            <a:r>
              <a:rPr i="1" lang="fr" sz="800">
                <a:solidFill>
                  <a:srgbClr val="5070F0"/>
                </a:solidFill>
                <a:latin typeface="Montserrat"/>
                <a:ea typeface="Montserrat"/>
                <a:cs typeface="Montserrat"/>
                <a:sym typeface="Montserrat"/>
              </a:rPr>
              <a:t>Le “no show” : le nombre de personnes inscrites qui ne sont pas venues </a:t>
            </a:r>
            <a:br>
              <a:rPr i="1" lang="fr" sz="800">
                <a:solidFill>
                  <a:srgbClr val="5070F0"/>
                </a:solidFill>
                <a:latin typeface="Montserrat"/>
                <a:ea typeface="Montserrat"/>
                <a:cs typeface="Montserrat"/>
                <a:sym typeface="Montserrat"/>
              </a:rPr>
            </a:br>
            <a:r>
              <a:rPr i="1" lang="fr" sz="800">
                <a:solidFill>
                  <a:srgbClr val="5070F0"/>
                </a:solidFill>
                <a:latin typeface="Montserrat"/>
                <a:ea typeface="Montserrat"/>
                <a:cs typeface="Montserrat"/>
                <a:sym typeface="Montserrat"/>
              </a:rPr>
              <a:t>à l’événement (moins de 20%)</a:t>
            </a:r>
            <a:endParaRPr i="1" sz="800">
              <a:solidFill>
                <a:srgbClr val="5070F0"/>
              </a:solidFill>
              <a:latin typeface="Montserrat"/>
              <a:ea typeface="Montserrat"/>
              <a:cs typeface="Montserrat"/>
              <a:sym typeface="Montserra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34"/>
          <p:cNvSpPr/>
          <p:nvPr/>
        </p:nvSpPr>
        <p:spPr>
          <a:xfrm>
            <a:off x="180000" y="194225"/>
            <a:ext cx="8784000" cy="4769400"/>
          </a:xfrm>
          <a:prstGeom prst="rect">
            <a:avLst/>
          </a:prstGeom>
          <a:noFill/>
          <a:ln cap="flat" cmpd="sng" w="19050">
            <a:solidFill>
              <a:srgbClr val="2D134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5" name="Google Shape;465;p34"/>
          <p:cNvSpPr txBox="1"/>
          <p:nvPr/>
        </p:nvSpPr>
        <p:spPr>
          <a:xfrm>
            <a:off x="180000" y="180000"/>
            <a:ext cx="8784000" cy="481800"/>
          </a:xfrm>
          <a:prstGeom prst="rect">
            <a:avLst/>
          </a:prstGeom>
          <a:solidFill>
            <a:srgbClr val="2D134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sz="1800">
                <a:solidFill>
                  <a:srgbClr val="FCFCFC"/>
                </a:solidFill>
                <a:latin typeface="Montserrat Black"/>
                <a:ea typeface="Montserrat Black"/>
                <a:cs typeface="Montserrat Black"/>
                <a:sym typeface="Montserrat Black"/>
              </a:rPr>
              <a:t>ÉTAPE 4 : FIDÉLISER</a:t>
            </a:r>
            <a:endParaRPr sz="1800">
              <a:solidFill>
                <a:srgbClr val="FCFCFC"/>
              </a:solidFill>
              <a:latin typeface="Montserrat Black"/>
              <a:ea typeface="Montserrat Black"/>
              <a:cs typeface="Montserrat Black"/>
              <a:sym typeface="Montserrat Black"/>
            </a:endParaRPr>
          </a:p>
        </p:txBody>
      </p:sp>
      <p:pic>
        <p:nvPicPr>
          <p:cNvPr id="466" name="Google Shape;466;p34"/>
          <p:cNvPicPr preferRelativeResize="0"/>
          <p:nvPr/>
        </p:nvPicPr>
        <p:blipFill>
          <a:blip r:embed="rId3">
            <a:alphaModFix/>
          </a:blip>
          <a:stretch>
            <a:fillRect/>
          </a:stretch>
        </p:blipFill>
        <p:spPr>
          <a:xfrm rot="876540">
            <a:off x="8547708" y="253471"/>
            <a:ext cx="335759" cy="334859"/>
          </a:xfrm>
          <a:prstGeom prst="rect">
            <a:avLst/>
          </a:prstGeom>
          <a:noFill/>
          <a:ln>
            <a:noFill/>
          </a:ln>
        </p:spPr>
      </p:pic>
      <p:sp>
        <p:nvSpPr>
          <p:cNvPr id="467" name="Google Shape;467;p34"/>
          <p:cNvSpPr txBox="1"/>
          <p:nvPr/>
        </p:nvSpPr>
        <p:spPr>
          <a:xfrm>
            <a:off x="180000" y="661800"/>
            <a:ext cx="8784000" cy="44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sz="1800">
                <a:solidFill>
                  <a:srgbClr val="2D134B"/>
                </a:solidFill>
                <a:latin typeface="Montserrat Medium"/>
                <a:ea typeface="Montserrat Medium"/>
                <a:cs typeface="Montserrat Medium"/>
                <a:sym typeface="Montserrat Medium"/>
              </a:rPr>
              <a:t>Comment faire</a:t>
            </a:r>
            <a:r>
              <a:rPr lang="fr" sz="1800">
                <a:solidFill>
                  <a:srgbClr val="2D134B"/>
                </a:solidFill>
                <a:latin typeface="Montserrat Medium"/>
                <a:ea typeface="Montserrat Medium"/>
                <a:cs typeface="Montserrat Medium"/>
                <a:sym typeface="Montserrat Medium"/>
              </a:rPr>
              <a:t> vivre la communauté au delà de l’événement ? </a:t>
            </a:r>
            <a:endParaRPr sz="2500">
              <a:solidFill>
                <a:srgbClr val="2D134B"/>
              </a:solidFill>
              <a:latin typeface="Montserrat Medium"/>
              <a:ea typeface="Montserrat Medium"/>
              <a:cs typeface="Montserrat Medium"/>
              <a:sym typeface="Montserrat Medium"/>
            </a:endParaRPr>
          </a:p>
        </p:txBody>
      </p:sp>
      <p:sp>
        <p:nvSpPr>
          <p:cNvPr id="468" name="Google Shape;468;p34"/>
          <p:cNvSpPr txBox="1"/>
          <p:nvPr/>
        </p:nvSpPr>
        <p:spPr>
          <a:xfrm>
            <a:off x="352350" y="1610350"/>
            <a:ext cx="4875000" cy="16623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rgbClr val="5070F0"/>
              </a:buClr>
              <a:buSzPts val="1200"/>
              <a:buFont typeface="Montserrat Medium"/>
              <a:buChar char="➔"/>
            </a:pPr>
            <a:r>
              <a:rPr lang="fr" sz="1200">
                <a:solidFill>
                  <a:srgbClr val="2D134B"/>
                </a:solidFill>
                <a:latin typeface="Montserrat Medium"/>
                <a:ea typeface="Montserrat Medium"/>
                <a:cs typeface="Montserrat Medium"/>
                <a:sym typeface="Montserrat Medium"/>
              </a:rPr>
              <a:t>Partager des ressources, des images, des photos produites à l’issue de l’événement.</a:t>
            </a:r>
            <a:endParaRPr sz="1200">
              <a:solidFill>
                <a:srgbClr val="2D134B"/>
              </a:solidFill>
              <a:latin typeface="Montserrat Medium"/>
              <a:ea typeface="Montserrat Medium"/>
              <a:cs typeface="Montserrat Medium"/>
              <a:sym typeface="Montserrat Medium"/>
            </a:endParaRPr>
          </a:p>
          <a:p>
            <a:pPr indent="0" lvl="0" marL="457200" rtl="0" algn="l">
              <a:spcBef>
                <a:spcPts val="0"/>
              </a:spcBef>
              <a:spcAft>
                <a:spcPts val="0"/>
              </a:spcAft>
              <a:buNone/>
            </a:pPr>
            <a:r>
              <a:t/>
            </a:r>
            <a:endParaRPr sz="1200">
              <a:solidFill>
                <a:srgbClr val="2D134B"/>
              </a:solidFill>
              <a:latin typeface="Montserrat Medium"/>
              <a:ea typeface="Montserrat Medium"/>
              <a:cs typeface="Montserrat Medium"/>
              <a:sym typeface="Montserrat Medium"/>
            </a:endParaRPr>
          </a:p>
          <a:p>
            <a:pPr indent="-304800" lvl="0" marL="457200" rtl="0" algn="l">
              <a:spcBef>
                <a:spcPts val="0"/>
              </a:spcBef>
              <a:spcAft>
                <a:spcPts val="0"/>
              </a:spcAft>
              <a:buClr>
                <a:srgbClr val="5070F0"/>
              </a:buClr>
              <a:buSzPts val="1200"/>
              <a:buFont typeface="Montserrat Medium"/>
              <a:buChar char="➔"/>
            </a:pPr>
            <a:r>
              <a:rPr lang="fr" sz="1200">
                <a:solidFill>
                  <a:srgbClr val="2D134B"/>
                </a:solidFill>
                <a:latin typeface="Montserrat Medium"/>
                <a:ea typeface="Montserrat Medium"/>
                <a:cs typeface="Montserrat Medium"/>
                <a:sym typeface="Montserrat Medium"/>
              </a:rPr>
              <a:t>Envoyer un formulaire de satisfaction. </a:t>
            </a:r>
            <a:endParaRPr sz="1200">
              <a:solidFill>
                <a:srgbClr val="2D134B"/>
              </a:solidFill>
              <a:latin typeface="Montserrat Medium"/>
              <a:ea typeface="Montserrat Medium"/>
              <a:cs typeface="Montserrat Medium"/>
              <a:sym typeface="Montserrat Medium"/>
            </a:endParaRPr>
          </a:p>
          <a:p>
            <a:pPr indent="0" lvl="0" marL="0" rtl="0" algn="l">
              <a:spcBef>
                <a:spcPts val="0"/>
              </a:spcBef>
              <a:spcAft>
                <a:spcPts val="0"/>
              </a:spcAft>
              <a:buNone/>
            </a:pPr>
            <a:r>
              <a:t/>
            </a:r>
            <a:endParaRPr sz="1200">
              <a:solidFill>
                <a:srgbClr val="2D134B"/>
              </a:solidFill>
              <a:latin typeface="Montserrat Medium"/>
              <a:ea typeface="Montserrat Medium"/>
              <a:cs typeface="Montserrat Medium"/>
              <a:sym typeface="Montserrat Medium"/>
            </a:endParaRPr>
          </a:p>
          <a:p>
            <a:pPr indent="-304800" lvl="0" marL="457200" rtl="0" algn="l">
              <a:spcBef>
                <a:spcPts val="0"/>
              </a:spcBef>
              <a:spcAft>
                <a:spcPts val="0"/>
              </a:spcAft>
              <a:buClr>
                <a:srgbClr val="5070F0"/>
              </a:buClr>
              <a:buSzPts val="1200"/>
              <a:buFont typeface="Montserrat Medium"/>
              <a:buChar char="➔"/>
            </a:pPr>
            <a:r>
              <a:rPr lang="fr" sz="1200">
                <a:solidFill>
                  <a:srgbClr val="2D134B"/>
                </a:solidFill>
                <a:latin typeface="Montserrat Medium"/>
                <a:ea typeface="Montserrat Medium"/>
                <a:cs typeface="Montserrat Medium"/>
                <a:sym typeface="Montserrat Medium"/>
              </a:rPr>
              <a:t>Analyser et partager les retours : diffuser un bilan documenté, organiser une rencontre pour préparer </a:t>
            </a:r>
            <a:endParaRPr sz="1200">
              <a:solidFill>
                <a:srgbClr val="2D134B"/>
              </a:solidFill>
              <a:latin typeface="Montserrat Medium"/>
              <a:ea typeface="Montserrat Medium"/>
              <a:cs typeface="Montserrat Medium"/>
              <a:sym typeface="Montserrat Medium"/>
            </a:endParaRPr>
          </a:p>
          <a:p>
            <a:pPr indent="0" lvl="0" marL="457200" rtl="0" algn="l">
              <a:spcBef>
                <a:spcPts val="0"/>
              </a:spcBef>
              <a:spcAft>
                <a:spcPts val="0"/>
              </a:spcAft>
              <a:buNone/>
            </a:pPr>
            <a:r>
              <a:rPr lang="fr" sz="1200">
                <a:solidFill>
                  <a:srgbClr val="2D134B"/>
                </a:solidFill>
                <a:latin typeface="Montserrat Medium"/>
                <a:ea typeface="Montserrat Medium"/>
                <a:cs typeface="Montserrat Medium"/>
                <a:sym typeface="Montserrat Medium"/>
              </a:rPr>
              <a:t>le prochain événement…</a:t>
            </a:r>
            <a:endParaRPr sz="1200">
              <a:solidFill>
                <a:srgbClr val="2D134B"/>
              </a:solidFill>
              <a:latin typeface="Montserrat Medium"/>
              <a:ea typeface="Montserrat Medium"/>
              <a:cs typeface="Montserrat Medium"/>
              <a:sym typeface="Montserrat Medium"/>
            </a:endParaRPr>
          </a:p>
        </p:txBody>
      </p:sp>
      <p:sp>
        <p:nvSpPr>
          <p:cNvPr id="469" name="Google Shape;469;p34"/>
          <p:cNvSpPr txBox="1"/>
          <p:nvPr/>
        </p:nvSpPr>
        <p:spPr>
          <a:xfrm>
            <a:off x="436850" y="1211675"/>
            <a:ext cx="1898100" cy="290100"/>
          </a:xfrm>
          <a:prstGeom prst="rect">
            <a:avLst/>
          </a:prstGeom>
          <a:solidFill>
            <a:srgbClr val="5070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Montserrat ExtraBold"/>
                <a:ea typeface="Montserrat ExtraBold"/>
                <a:cs typeface="Montserrat ExtraBold"/>
                <a:sym typeface="Montserrat ExtraBold"/>
              </a:rPr>
              <a:t>Actions possibles</a:t>
            </a:r>
            <a:endParaRPr>
              <a:solidFill>
                <a:schemeClr val="lt1"/>
              </a:solidFill>
              <a:latin typeface="Montserrat ExtraBold"/>
              <a:ea typeface="Montserrat ExtraBold"/>
              <a:cs typeface="Montserrat ExtraBold"/>
              <a:sym typeface="Montserrat ExtraBold"/>
            </a:endParaRPr>
          </a:p>
        </p:txBody>
      </p:sp>
      <p:sp>
        <p:nvSpPr>
          <p:cNvPr id="470" name="Google Shape;470;p34"/>
          <p:cNvSpPr/>
          <p:nvPr/>
        </p:nvSpPr>
        <p:spPr>
          <a:xfrm>
            <a:off x="5493525" y="1211675"/>
            <a:ext cx="3298800" cy="3571800"/>
          </a:xfrm>
          <a:prstGeom prst="rect">
            <a:avLst/>
          </a:prstGeom>
          <a:solidFill>
            <a:srgbClr val="E9EDFD">
              <a:alpha val="38990"/>
            </a:srgbClr>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a:solidFill>
                  <a:srgbClr val="5070F0"/>
                </a:solidFill>
                <a:latin typeface="Montserrat ExtraBold"/>
                <a:ea typeface="Montserrat ExtraBold"/>
                <a:cs typeface="Montserrat ExtraBold"/>
                <a:sym typeface="Montserrat ExtraBold"/>
              </a:rPr>
              <a:t>Les données à surveiller : </a:t>
            </a:r>
            <a:endParaRPr>
              <a:solidFill>
                <a:srgbClr val="5070F0"/>
              </a:solidFill>
              <a:latin typeface="Montserrat ExtraBold"/>
              <a:ea typeface="Montserrat ExtraBold"/>
              <a:cs typeface="Montserrat ExtraBold"/>
              <a:sym typeface="Montserrat ExtraBold"/>
            </a:endParaRPr>
          </a:p>
          <a:p>
            <a:pPr indent="0" lvl="0" marL="0" rtl="0" algn="ctr">
              <a:spcBef>
                <a:spcPts val="0"/>
              </a:spcBef>
              <a:spcAft>
                <a:spcPts val="0"/>
              </a:spcAft>
              <a:buNone/>
            </a:pPr>
            <a:r>
              <a:t/>
            </a:r>
            <a:endParaRPr/>
          </a:p>
        </p:txBody>
      </p:sp>
      <p:grpSp>
        <p:nvGrpSpPr>
          <p:cNvPr id="471" name="Google Shape;471;p34"/>
          <p:cNvGrpSpPr/>
          <p:nvPr/>
        </p:nvGrpSpPr>
        <p:grpSpPr>
          <a:xfrm>
            <a:off x="5703650" y="2915900"/>
            <a:ext cx="581400" cy="581400"/>
            <a:chOff x="5703650" y="2691050"/>
            <a:chExt cx="581400" cy="581400"/>
          </a:xfrm>
        </p:grpSpPr>
        <p:sp>
          <p:nvSpPr>
            <p:cNvPr id="472" name="Google Shape;472;p34"/>
            <p:cNvSpPr/>
            <p:nvPr/>
          </p:nvSpPr>
          <p:spPr>
            <a:xfrm>
              <a:off x="5703650" y="2691050"/>
              <a:ext cx="581400" cy="581400"/>
            </a:xfrm>
            <a:prstGeom prst="ellipse">
              <a:avLst/>
            </a:prstGeom>
            <a:solidFill>
              <a:srgbClr val="5070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473" name="Google Shape;473;p34"/>
            <p:cNvPicPr preferRelativeResize="0"/>
            <p:nvPr/>
          </p:nvPicPr>
          <p:blipFill rotWithShape="1">
            <a:blip r:embed="rId4">
              <a:alphaModFix/>
            </a:blip>
            <a:srcRect b="19406" l="0" r="0" t="0"/>
            <a:stretch/>
          </p:blipFill>
          <p:spPr>
            <a:xfrm>
              <a:off x="5740788" y="2777400"/>
              <a:ext cx="507132" cy="408700"/>
            </a:xfrm>
            <a:prstGeom prst="rect">
              <a:avLst/>
            </a:prstGeom>
            <a:noFill/>
            <a:ln>
              <a:noFill/>
            </a:ln>
          </p:spPr>
        </p:pic>
      </p:grpSp>
      <p:grpSp>
        <p:nvGrpSpPr>
          <p:cNvPr id="474" name="Google Shape;474;p34"/>
          <p:cNvGrpSpPr/>
          <p:nvPr/>
        </p:nvGrpSpPr>
        <p:grpSpPr>
          <a:xfrm>
            <a:off x="5703650" y="1902925"/>
            <a:ext cx="581400" cy="581400"/>
            <a:chOff x="5703650" y="1759825"/>
            <a:chExt cx="581400" cy="581400"/>
          </a:xfrm>
        </p:grpSpPr>
        <p:sp>
          <p:nvSpPr>
            <p:cNvPr id="475" name="Google Shape;475;p34"/>
            <p:cNvSpPr/>
            <p:nvPr/>
          </p:nvSpPr>
          <p:spPr>
            <a:xfrm>
              <a:off x="5703650" y="1759825"/>
              <a:ext cx="581400" cy="581400"/>
            </a:xfrm>
            <a:prstGeom prst="ellipse">
              <a:avLst/>
            </a:prstGeom>
            <a:solidFill>
              <a:srgbClr val="5070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476" name="Google Shape;476;p34"/>
            <p:cNvPicPr preferRelativeResize="0"/>
            <p:nvPr/>
          </p:nvPicPr>
          <p:blipFill rotWithShape="1">
            <a:blip r:embed="rId5">
              <a:alphaModFix/>
            </a:blip>
            <a:srcRect b="32553" l="14145" r="13610" t="17240"/>
            <a:stretch/>
          </p:blipFill>
          <p:spPr>
            <a:xfrm rot="-356384">
              <a:off x="5817413" y="1927539"/>
              <a:ext cx="353898" cy="245974"/>
            </a:xfrm>
            <a:prstGeom prst="rect">
              <a:avLst/>
            </a:prstGeom>
            <a:noFill/>
            <a:ln>
              <a:noFill/>
            </a:ln>
          </p:spPr>
        </p:pic>
      </p:grpSp>
      <p:sp>
        <p:nvSpPr>
          <p:cNvPr id="477" name="Google Shape;477;p34"/>
          <p:cNvSpPr txBox="1"/>
          <p:nvPr/>
        </p:nvSpPr>
        <p:spPr>
          <a:xfrm>
            <a:off x="6285050" y="1761625"/>
            <a:ext cx="2507100" cy="84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800">
                <a:solidFill>
                  <a:srgbClr val="5070F0"/>
                </a:solidFill>
                <a:latin typeface="Montserrat Black"/>
                <a:ea typeface="Montserrat Black"/>
                <a:cs typeface="Montserrat Black"/>
                <a:sym typeface="Montserrat Black"/>
              </a:rPr>
              <a:t>MAILINGS</a:t>
            </a:r>
            <a:endParaRPr sz="800">
              <a:solidFill>
                <a:srgbClr val="5070F0"/>
              </a:solidFill>
              <a:latin typeface="Montserrat Black"/>
              <a:ea typeface="Montserrat Black"/>
              <a:cs typeface="Montserrat Black"/>
              <a:sym typeface="Montserrat Black"/>
            </a:endParaRPr>
          </a:p>
          <a:p>
            <a:pPr indent="0" lvl="0" marL="0" rtl="0" algn="l">
              <a:spcBef>
                <a:spcPts val="0"/>
              </a:spcBef>
              <a:spcAft>
                <a:spcPts val="0"/>
              </a:spcAft>
              <a:buNone/>
            </a:pPr>
            <a:r>
              <a:t/>
            </a:r>
            <a:endParaRPr i="1" sz="800">
              <a:solidFill>
                <a:srgbClr val="5070F0"/>
              </a:solidFill>
              <a:latin typeface="Montserrat"/>
              <a:ea typeface="Montserrat"/>
              <a:cs typeface="Montserrat"/>
              <a:sym typeface="Montserrat"/>
            </a:endParaRPr>
          </a:p>
          <a:p>
            <a:pPr indent="-279400" lvl="0" marL="457200" rtl="0" algn="l">
              <a:spcBef>
                <a:spcPts val="0"/>
              </a:spcBef>
              <a:spcAft>
                <a:spcPts val="0"/>
              </a:spcAft>
              <a:buClr>
                <a:srgbClr val="5070F0"/>
              </a:buClr>
              <a:buSzPts val="800"/>
              <a:buFont typeface="Montserrat"/>
              <a:buChar char="❏"/>
            </a:pPr>
            <a:r>
              <a:rPr i="1" lang="fr" sz="800">
                <a:solidFill>
                  <a:srgbClr val="5070F0"/>
                </a:solidFill>
                <a:latin typeface="Montserrat"/>
                <a:ea typeface="Montserrat"/>
                <a:cs typeface="Montserrat"/>
                <a:sym typeface="Montserrat"/>
              </a:rPr>
              <a:t>L</a:t>
            </a:r>
            <a:r>
              <a:rPr i="1" lang="fr" sz="800">
                <a:solidFill>
                  <a:srgbClr val="5070F0"/>
                </a:solidFill>
                <a:latin typeface="Montserrat"/>
                <a:ea typeface="Montserrat"/>
                <a:cs typeface="Montserrat"/>
                <a:sym typeface="Montserrat"/>
              </a:rPr>
              <a:t>e taux de clics au questionnaire de satisfaction</a:t>
            </a:r>
            <a:endParaRPr i="1" sz="800">
              <a:solidFill>
                <a:srgbClr val="5070F0"/>
              </a:solidFill>
              <a:latin typeface="Montserrat"/>
              <a:ea typeface="Montserrat"/>
              <a:cs typeface="Montserrat"/>
              <a:sym typeface="Montserrat"/>
            </a:endParaRPr>
          </a:p>
          <a:p>
            <a:pPr indent="-279400" lvl="0" marL="457200" rtl="0" algn="l">
              <a:spcBef>
                <a:spcPts val="0"/>
              </a:spcBef>
              <a:spcAft>
                <a:spcPts val="0"/>
              </a:spcAft>
              <a:buClr>
                <a:srgbClr val="5070F0"/>
              </a:buClr>
              <a:buSzPts val="800"/>
              <a:buFont typeface="Montserrat"/>
              <a:buChar char="❏"/>
            </a:pPr>
            <a:r>
              <a:rPr i="1" lang="fr" sz="800">
                <a:solidFill>
                  <a:srgbClr val="5070F0"/>
                </a:solidFill>
                <a:latin typeface="Montserrat"/>
                <a:ea typeface="Montserrat"/>
                <a:cs typeface="Montserrat"/>
                <a:sym typeface="Montserrat"/>
              </a:rPr>
              <a:t>Le nombre de personnes qui ont pris contact après l’événement</a:t>
            </a:r>
            <a:endParaRPr i="1" sz="800">
              <a:solidFill>
                <a:srgbClr val="5070F0"/>
              </a:solidFill>
              <a:latin typeface="Montserrat"/>
              <a:ea typeface="Montserrat"/>
              <a:cs typeface="Montserrat"/>
              <a:sym typeface="Montserrat"/>
            </a:endParaRPr>
          </a:p>
        </p:txBody>
      </p:sp>
      <p:grpSp>
        <p:nvGrpSpPr>
          <p:cNvPr id="478" name="Google Shape;478;p34"/>
          <p:cNvGrpSpPr/>
          <p:nvPr/>
        </p:nvGrpSpPr>
        <p:grpSpPr>
          <a:xfrm>
            <a:off x="5703650" y="3928875"/>
            <a:ext cx="581400" cy="581400"/>
            <a:chOff x="5703650" y="3547875"/>
            <a:chExt cx="581400" cy="581400"/>
          </a:xfrm>
        </p:grpSpPr>
        <p:sp>
          <p:nvSpPr>
            <p:cNvPr id="479" name="Google Shape;479;p34"/>
            <p:cNvSpPr/>
            <p:nvPr/>
          </p:nvSpPr>
          <p:spPr>
            <a:xfrm>
              <a:off x="5703650" y="3547875"/>
              <a:ext cx="581400" cy="581400"/>
            </a:xfrm>
            <a:prstGeom prst="ellipse">
              <a:avLst/>
            </a:prstGeom>
            <a:solidFill>
              <a:srgbClr val="5070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480" name="Google Shape;480;p34"/>
            <p:cNvPicPr preferRelativeResize="0"/>
            <p:nvPr/>
          </p:nvPicPr>
          <p:blipFill rotWithShape="1">
            <a:blip r:embed="rId6">
              <a:alphaModFix/>
            </a:blip>
            <a:srcRect b="12869" l="0" r="0" t="0"/>
            <a:stretch/>
          </p:blipFill>
          <p:spPr>
            <a:xfrm rot="271893">
              <a:off x="5813388" y="3680900"/>
              <a:ext cx="361925" cy="315351"/>
            </a:xfrm>
            <a:prstGeom prst="rect">
              <a:avLst/>
            </a:prstGeom>
            <a:noFill/>
            <a:ln>
              <a:noFill/>
            </a:ln>
          </p:spPr>
        </p:pic>
      </p:grpSp>
      <p:sp>
        <p:nvSpPr>
          <p:cNvPr id="481" name="Google Shape;481;p34"/>
          <p:cNvSpPr txBox="1"/>
          <p:nvPr/>
        </p:nvSpPr>
        <p:spPr>
          <a:xfrm>
            <a:off x="6285050" y="2839700"/>
            <a:ext cx="2507100" cy="78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800">
                <a:solidFill>
                  <a:srgbClr val="5070F0"/>
                </a:solidFill>
                <a:latin typeface="Montserrat Black"/>
                <a:ea typeface="Montserrat Black"/>
                <a:cs typeface="Montserrat Black"/>
                <a:sym typeface="Montserrat Black"/>
              </a:rPr>
              <a:t>RÉSEAUX SOCIAUX</a:t>
            </a:r>
            <a:endParaRPr sz="800">
              <a:solidFill>
                <a:srgbClr val="5070F0"/>
              </a:solidFill>
              <a:latin typeface="Montserrat Black"/>
              <a:ea typeface="Montserrat Black"/>
              <a:cs typeface="Montserrat Black"/>
              <a:sym typeface="Montserrat Black"/>
            </a:endParaRPr>
          </a:p>
          <a:p>
            <a:pPr indent="0" lvl="0" marL="0" rtl="0" algn="l">
              <a:spcBef>
                <a:spcPts val="0"/>
              </a:spcBef>
              <a:spcAft>
                <a:spcPts val="0"/>
              </a:spcAft>
              <a:buNone/>
            </a:pPr>
            <a:r>
              <a:t/>
            </a:r>
            <a:endParaRPr i="1" sz="800">
              <a:solidFill>
                <a:srgbClr val="5070F0"/>
              </a:solidFill>
              <a:latin typeface="Montserrat"/>
              <a:ea typeface="Montserrat"/>
              <a:cs typeface="Montserrat"/>
              <a:sym typeface="Montserrat"/>
            </a:endParaRPr>
          </a:p>
          <a:p>
            <a:pPr indent="-279400" lvl="0" marL="457200" rtl="0" algn="l">
              <a:spcBef>
                <a:spcPts val="0"/>
              </a:spcBef>
              <a:spcAft>
                <a:spcPts val="0"/>
              </a:spcAft>
              <a:buClr>
                <a:srgbClr val="5070F0"/>
              </a:buClr>
              <a:buSzPts val="800"/>
              <a:buFont typeface="Montserrat"/>
              <a:buChar char="❏"/>
            </a:pPr>
            <a:r>
              <a:rPr i="1" lang="fr" sz="800">
                <a:solidFill>
                  <a:srgbClr val="5070F0"/>
                </a:solidFill>
                <a:latin typeface="Montserrat"/>
                <a:ea typeface="Montserrat"/>
                <a:cs typeface="Montserrat"/>
                <a:sym typeface="Montserrat"/>
              </a:rPr>
              <a:t>Le nombre de publications par les participants</a:t>
            </a:r>
            <a:endParaRPr i="1" sz="800">
              <a:solidFill>
                <a:srgbClr val="5070F0"/>
              </a:solidFill>
              <a:latin typeface="Montserrat"/>
              <a:ea typeface="Montserrat"/>
              <a:cs typeface="Montserrat"/>
              <a:sym typeface="Montserrat"/>
            </a:endParaRPr>
          </a:p>
          <a:p>
            <a:pPr indent="-279400" lvl="0" marL="457200" rtl="0" algn="l">
              <a:spcBef>
                <a:spcPts val="0"/>
              </a:spcBef>
              <a:spcAft>
                <a:spcPts val="0"/>
              </a:spcAft>
              <a:buClr>
                <a:srgbClr val="5070F0"/>
              </a:buClr>
              <a:buSzPts val="800"/>
              <a:buFont typeface="Montserrat"/>
              <a:buChar char="❏"/>
            </a:pPr>
            <a:r>
              <a:rPr i="1" lang="fr" sz="800">
                <a:solidFill>
                  <a:srgbClr val="5070F0"/>
                </a:solidFill>
                <a:latin typeface="Montserrat"/>
                <a:ea typeface="Montserrat"/>
                <a:cs typeface="Montserrat"/>
                <a:sym typeface="Montserrat"/>
              </a:rPr>
              <a:t>Le nombre d’abonnement aux différents comptes </a:t>
            </a:r>
            <a:endParaRPr i="1" sz="800">
              <a:solidFill>
                <a:srgbClr val="5070F0"/>
              </a:solidFill>
              <a:latin typeface="Montserrat"/>
              <a:ea typeface="Montserrat"/>
              <a:cs typeface="Montserrat"/>
              <a:sym typeface="Montserrat"/>
            </a:endParaRPr>
          </a:p>
        </p:txBody>
      </p:sp>
      <p:sp>
        <p:nvSpPr>
          <p:cNvPr id="482" name="Google Shape;482;p34"/>
          <p:cNvSpPr txBox="1"/>
          <p:nvPr/>
        </p:nvSpPr>
        <p:spPr>
          <a:xfrm>
            <a:off x="6285050" y="3852675"/>
            <a:ext cx="2507100" cy="65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800">
                <a:solidFill>
                  <a:srgbClr val="5070F0"/>
                </a:solidFill>
                <a:latin typeface="Montserrat Black"/>
                <a:ea typeface="Montserrat Black"/>
                <a:cs typeface="Montserrat Black"/>
                <a:sym typeface="Montserrat Black"/>
              </a:rPr>
              <a:t>BILLETTERIE</a:t>
            </a:r>
            <a:endParaRPr sz="800">
              <a:solidFill>
                <a:srgbClr val="5070F0"/>
              </a:solidFill>
              <a:latin typeface="Montserrat Black"/>
              <a:ea typeface="Montserrat Black"/>
              <a:cs typeface="Montserrat Black"/>
              <a:sym typeface="Montserrat Black"/>
            </a:endParaRPr>
          </a:p>
          <a:p>
            <a:pPr indent="0" lvl="0" marL="0" rtl="0" algn="l">
              <a:spcBef>
                <a:spcPts val="0"/>
              </a:spcBef>
              <a:spcAft>
                <a:spcPts val="0"/>
              </a:spcAft>
              <a:buNone/>
            </a:pPr>
            <a:r>
              <a:t/>
            </a:r>
            <a:endParaRPr i="1" sz="800">
              <a:solidFill>
                <a:srgbClr val="5070F0"/>
              </a:solidFill>
              <a:latin typeface="Montserrat"/>
              <a:ea typeface="Montserrat"/>
              <a:cs typeface="Montserrat"/>
              <a:sym typeface="Montserrat"/>
            </a:endParaRPr>
          </a:p>
          <a:p>
            <a:pPr indent="-279400" lvl="0" marL="457200" rtl="0" algn="l">
              <a:spcBef>
                <a:spcPts val="0"/>
              </a:spcBef>
              <a:spcAft>
                <a:spcPts val="0"/>
              </a:spcAft>
              <a:buClr>
                <a:srgbClr val="5070F0"/>
              </a:buClr>
              <a:buSzPts val="800"/>
              <a:buFont typeface="Montserrat"/>
              <a:buChar char="❏"/>
            </a:pPr>
            <a:r>
              <a:rPr i="1" lang="fr" sz="800">
                <a:solidFill>
                  <a:srgbClr val="5070F0"/>
                </a:solidFill>
                <a:latin typeface="Montserrat"/>
                <a:ea typeface="Montserrat"/>
                <a:cs typeface="Montserrat"/>
                <a:sym typeface="Montserrat"/>
              </a:rPr>
              <a:t>Le nombre de personnes qui s’inscrivent à nouveau à un événement </a:t>
            </a:r>
            <a:endParaRPr i="1" sz="800">
              <a:solidFill>
                <a:srgbClr val="5070F0"/>
              </a:solidFill>
              <a:latin typeface="Montserrat"/>
              <a:ea typeface="Montserrat"/>
              <a:cs typeface="Montserrat"/>
              <a:sym typeface="Montserrat"/>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070F0"/>
        </a:solidFill>
      </p:bgPr>
    </p:bg>
    <p:spTree>
      <p:nvGrpSpPr>
        <p:cNvPr id="486" name="Shape 486"/>
        <p:cNvGrpSpPr/>
        <p:nvPr/>
      </p:nvGrpSpPr>
      <p:grpSpPr>
        <a:xfrm>
          <a:off x="0" y="0"/>
          <a:ext cx="0" cy="0"/>
          <a:chOff x="0" y="0"/>
          <a:chExt cx="0" cy="0"/>
        </a:xfrm>
      </p:grpSpPr>
      <p:pic>
        <p:nvPicPr>
          <p:cNvPr id="487" name="Google Shape;487;p35"/>
          <p:cNvPicPr preferRelativeResize="0"/>
          <p:nvPr/>
        </p:nvPicPr>
        <p:blipFill>
          <a:blip r:embed="rId3">
            <a:alphaModFix/>
          </a:blip>
          <a:stretch>
            <a:fillRect/>
          </a:stretch>
        </p:blipFill>
        <p:spPr>
          <a:xfrm>
            <a:off x="696500" y="636260"/>
            <a:ext cx="3060049" cy="3675663"/>
          </a:xfrm>
          <a:prstGeom prst="rect">
            <a:avLst/>
          </a:prstGeom>
          <a:noFill/>
          <a:ln>
            <a:noFill/>
          </a:ln>
        </p:spPr>
      </p:pic>
      <p:sp>
        <p:nvSpPr>
          <p:cNvPr id="488" name="Google Shape;488;p35"/>
          <p:cNvSpPr txBox="1"/>
          <p:nvPr/>
        </p:nvSpPr>
        <p:spPr>
          <a:xfrm>
            <a:off x="-130800" y="1771350"/>
            <a:ext cx="4237800" cy="2308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Clr>
                <a:schemeClr val="dk1"/>
              </a:buClr>
              <a:buSzPts val="1100"/>
              <a:buFont typeface="Arial"/>
              <a:buNone/>
            </a:pPr>
            <a:r>
              <a:rPr lang="fr" sz="2300">
                <a:solidFill>
                  <a:schemeClr val="lt1"/>
                </a:solidFill>
                <a:latin typeface="Montserrat Black"/>
                <a:ea typeface="Montserrat Black"/>
                <a:cs typeface="Montserrat Black"/>
                <a:sym typeface="Montserrat Black"/>
              </a:rPr>
              <a:t>SE </a:t>
            </a:r>
            <a:r>
              <a:rPr lang="fr" sz="2300">
                <a:solidFill>
                  <a:schemeClr val="lt1"/>
                </a:solidFill>
                <a:latin typeface="Montserrat Black"/>
                <a:ea typeface="Montserrat Black"/>
                <a:cs typeface="Montserrat Black"/>
                <a:sym typeface="Montserrat Black"/>
              </a:rPr>
              <a:t>VALORISER </a:t>
            </a:r>
            <a:br>
              <a:rPr lang="fr" sz="2300">
                <a:solidFill>
                  <a:schemeClr val="lt1"/>
                </a:solidFill>
                <a:latin typeface="Montserrat Black"/>
                <a:ea typeface="Montserrat Black"/>
                <a:cs typeface="Montserrat Black"/>
                <a:sym typeface="Montserrat Black"/>
              </a:rPr>
            </a:br>
            <a:r>
              <a:rPr lang="fr" sz="2300">
                <a:solidFill>
                  <a:schemeClr val="lt1"/>
                </a:solidFill>
                <a:latin typeface="Montserrat Black"/>
                <a:ea typeface="Montserrat Black"/>
                <a:cs typeface="Montserrat Black"/>
                <a:sym typeface="Montserrat Black"/>
              </a:rPr>
              <a:t>COMME </a:t>
            </a:r>
            <a:br>
              <a:rPr lang="fr" sz="2300">
                <a:solidFill>
                  <a:schemeClr val="lt1"/>
                </a:solidFill>
                <a:latin typeface="Montserrat Black"/>
                <a:ea typeface="Montserrat Black"/>
                <a:cs typeface="Montserrat Black"/>
                <a:sym typeface="Montserrat Black"/>
              </a:rPr>
            </a:br>
            <a:r>
              <a:rPr lang="fr" sz="2300">
                <a:solidFill>
                  <a:schemeClr val="lt1"/>
                </a:solidFill>
                <a:latin typeface="Montserrat Black"/>
                <a:ea typeface="Montserrat Black"/>
                <a:cs typeface="Montserrat Black"/>
                <a:sym typeface="Montserrat Black"/>
              </a:rPr>
              <a:t>ARTICULATEUR </a:t>
            </a:r>
            <a:br>
              <a:rPr lang="fr" sz="2300">
                <a:solidFill>
                  <a:schemeClr val="lt1"/>
                </a:solidFill>
                <a:latin typeface="Montserrat Black"/>
                <a:ea typeface="Montserrat Black"/>
                <a:cs typeface="Montserrat Black"/>
                <a:sym typeface="Montserrat Black"/>
              </a:rPr>
            </a:br>
            <a:r>
              <a:rPr lang="fr" sz="2300">
                <a:solidFill>
                  <a:schemeClr val="lt1"/>
                </a:solidFill>
                <a:latin typeface="Montserrat Black"/>
                <a:ea typeface="Montserrat Black"/>
                <a:cs typeface="Montserrat Black"/>
                <a:sym typeface="Montserrat Black"/>
              </a:rPr>
              <a:t>DU TERRITOIRE</a:t>
            </a:r>
            <a:endParaRPr sz="2300">
              <a:solidFill>
                <a:schemeClr val="lt1"/>
              </a:solidFill>
              <a:latin typeface="Montserrat Black"/>
              <a:ea typeface="Montserrat Black"/>
              <a:cs typeface="Montserrat Black"/>
              <a:sym typeface="Montserrat Black"/>
            </a:endParaRPr>
          </a:p>
          <a:p>
            <a:pPr indent="0" lvl="0" marL="0" rtl="0" algn="r">
              <a:spcBef>
                <a:spcPts val="0"/>
              </a:spcBef>
              <a:spcAft>
                <a:spcPts val="0"/>
              </a:spcAft>
              <a:buClr>
                <a:schemeClr val="dk1"/>
              </a:buClr>
              <a:buSzPts val="1100"/>
              <a:buFont typeface="Arial"/>
              <a:buNone/>
            </a:pPr>
            <a:r>
              <a:t/>
            </a:r>
            <a:endParaRPr sz="2300">
              <a:solidFill>
                <a:schemeClr val="lt1"/>
              </a:solidFill>
              <a:latin typeface="Montserrat Black"/>
              <a:ea typeface="Montserrat Black"/>
              <a:cs typeface="Montserrat Black"/>
              <a:sym typeface="Montserrat Black"/>
            </a:endParaRPr>
          </a:p>
          <a:p>
            <a:pPr indent="0" lvl="0" marL="0" rtl="0" algn="r">
              <a:spcBef>
                <a:spcPts val="0"/>
              </a:spcBef>
              <a:spcAft>
                <a:spcPts val="0"/>
              </a:spcAft>
              <a:buNone/>
            </a:pPr>
            <a:r>
              <a:t/>
            </a:r>
            <a:endParaRPr sz="2300">
              <a:solidFill>
                <a:schemeClr val="lt1"/>
              </a:solidFill>
              <a:latin typeface="Montserrat Black"/>
              <a:ea typeface="Montserrat Black"/>
              <a:cs typeface="Montserrat Black"/>
              <a:sym typeface="Montserrat Black"/>
            </a:endParaRPr>
          </a:p>
        </p:txBody>
      </p:sp>
      <p:sp>
        <p:nvSpPr>
          <p:cNvPr id="489" name="Google Shape;489;p35"/>
          <p:cNvSpPr txBox="1"/>
          <p:nvPr/>
        </p:nvSpPr>
        <p:spPr>
          <a:xfrm>
            <a:off x="1562673" y="3470814"/>
            <a:ext cx="1266300" cy="1569900"/>
          </a:xfrm>
          <a:prstGeom prst="rect">
            <a:avLst/>
          </a:prstGeom>
          <a:noFill/>
          <a:ln>
            <a:noFill/>
          </a:ln>
        </p:spPr>
        <p:txBody>
          <a:bodyPr anchorCtr="0" anchor="t" bIns="91425" lIns="91425" spcFirstLastPara="1" rIns="91425" wrap="square" tIns="91425">
            <a:spAutoFit/>
          </a:bodyPr>
          <a:lstStyle/>
          <a:p>
            <a:pPr indent="-800100" lvl="0" marL="457200" rtl="0" algn="l">
              <a:spcBef>
                <a:spcPts val="0"/>
              </a:spcBef>
              <a:spcAft>
                <a:spcPts val="0"/>
              </a:spcAft>
              <a:buClr>
                <a:srgbClr val="2D134B"/>
              </a:buClr>
              <a:buSzPts val="9000"/>
              <a:buFont typeface="Dosis ExtraBold"/>
              <a:buChar char="➔"/>
            </a:pPr>
            <a:r>
              <a:t/>
            </a:r>
            <a:endParaRPr/>
          </a:p>
        </p:txBody>
      </p:sp>
      <p:pic>
        <p:nvPicPr>
          <p:cNvPr id="490" name="Google Shape;490;p35"/>
          <p:cNvPicPr preferRelativeResize="0"/>
          <p:nvPr/>
        </p:nvPicPr>
        <p:blipFill rotWithShape="1">
          <a:blip r:embed="rId4">
            <a:alphaModFix/>
          </a:blip>
          <a:srcRect b="0" l="36441" r="4313" t="0"/>
          <a:stretch/>
        </p:blipFill>
        <p:spPr>
          <a:xfrm>
            <a:off x="4572000" y="0"/>
            <a:ext cx="4572001" cy="514350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D134B"/>
        </a:solidFill>
      </p:bgPr>
    </p:bg>
    <p:spTree>
      <p:nvGrpSpPr>
        <p:cNvPr id="494" name="Shape 494"/>
        <p:cNvGrpSpPr/>
        <p:nvPr/>
      </p:nvGrpSpPr>
      <p:grpSpPr>
        <a:xfrm>
          <a:off x="0" y="0"/>
          <a:ext cx="0" cy="0"/>
          <a:chOff x="0" y="0"/>
          <a:chExt cx="0" cy="0"/>
        </a:xfrm>
      </p:grpSpPr>
      <p:sp>
        <p:nvSpPr>
          <p:cNvPr id="495" name="Google Shape;495;p36"/>
          <p:cNvSpPr/>
          <p:nvPr/>
        </p:nvSpPr>
        <p:spPr>
          <a:xfrm>
            <a:off x="531650" y="720600"/>
            <a:ext cx="4564200" cy="2565600"/>
          </a:xfrm>
          <a:prstGeom prst="rect">
            <a:avLst/>
          </a:prstGeom>
          <a:noFill/>
          <a:ln>
            <a:noFill/>
          </a:ln>
        </p:spPr>
        <p:txBody>
          <a:bodyPr anchorCtr="0" anchor="b" bIns="45725" lIns="45725" spcFirstLastPara="1" rIns="45725" wrap="square" tIns="45725">
            <a:noAutofit/>
          </a:bodyPr>
          <a:lstStyle/>
          <a:p>
            <a:pPr indent="0" lvl="0" marL="0" rtl="0" algn="l">
              <a:spcBef>
                <a:spcPts val="0"/>
              </a:spcBef>
              <a:spcAft>
                <a:spcPts val="0"/>
              </a:spcAft>
              <a:buNone/>
            </a:pPr>
            <a:r>
              <a:rPr lang="fr" sz="4000">
                <a:solidFill>
                  <a:schemeClr val="lt1"/>
                </a:solidFill>
                <a:latin typeface="Montserrat Black"/>
                <a:ea typeface="Montserrat Black"/>
                <a:cs typeface="Montserrat Black"/>
                <a:sym typeface="Montserrat Black"/>
              </a:rPr>
              <a:t>se valoriser </a:t>
            </a:r>
            <a:br>
              <a:rPr lang="fr" sz="4000">
                <a:solidFill>
                  <a:schemeClr val="lt1"/>
                </a:solidFill>
                <a:latin typeface="Montserrat Black"/>
                <a:ea typeface="Montserrat Black"/>
                <a:cs typeface="Montserrat Black"/>
                <a:sym typeface="Montserrat Black"/>
              </a:rPr>
            </a:br>
            <a:r>
              <a:rPr lang="fr" sz="4000">
                <a:solidFill>
                  <a:schemeClr val="lt1"/>
                </a:solidFill>
                <a:latin typeface="Montserrat Black"/>
                <a:ea typeface="Montserrat Black"/>
                <a:cs typeface="Montserrat Black"/>
                <a:sym typeface="Montserrat Black"/>
              </a:rPr>
              <a:t>comme articulateur </a:t>
            </a:r>
            <a:br>
              <a:rPr lang="fr" sz="4000">
                <a:solidFill>
                  <a:schemeClr val="lt1"/>
                </a:solidFill>
                <a:latin typeface="Montserrat Black"/>
                <a:ea typeface="Montserrat Black"/>
                <a:cs typeface="Montserrat Black"/>
                <a:sym typeface="Montserrat Black"/>
              </a:rPr>
            </a:br>
            <a:r>
              <a:rPr lang="fr" sz="4000">
                <a:solidFill>
                  <a:schemeClr val="lt1"/>
                </a:solidFill>
                <a:latin typeface="Montserrat Black"/>
                <a:ea typeface="Montserrat Black"/>
                <a:cs typeface="Montserrat Black"/>
                <a:sym typeface="Montserrat Black"/>
              </a:rPr>
              <a:t>du territoire.</a:t>
            </a:r>
            <a:endParaRPr sz="4000">
              <a:solidFill>
                <a:schemeClr val="lt1"/>
              </a:solidFill>
              <a:latin typeface="Montserrat Black"/>
              <a:ea typeface="Montserrat Black"/>
              <a:cs typeface="Montserrat Black"/>
              <a:sym typeface="Montserrat Black"/>
            </a:endParaRPr>
          </a:p>
        </p:txBody>
      </p:sp>
      <p:sp>
        <p:nvSpPr>
          <p:cNvPr id="496" name="Google Shape;496;p36"/>
          <p:cNvSpPr txBox="1"/>
          <p:nvPr/>
        </p:nvSpPr>
        <p:spPr>
          <a:xfrm>
            <a:off x="504436" y="360000"/>
            <a:ext cx="48093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fr" sz="2000">
                <a:solidFill>
                  <a:schemeClr val="lt1"/>
                </a:solidFill>
                <a:latin typeface="Montserrat Light"/>
                <a:ea typeface="Montserrat Light"/>
                <a:cs typeface="Montserrat Light"/>
                <a:sym typeface="Montserrat Light"/>
              </a:rPr>
              <a:t>Trois piliers pour</a:t>
            </a:r>
            <a:endParaRPr/>
          </a:p>
        </p:txBody>
      </p:sp>
      <p:sp>
        <p:nvSpPr>
          <p:cNvPr id="497" name="Google Shape;497;p36"/>
          <p:cNvSpPr txBox="1"/>
          <p:nvPr/>
        </p:nvSpPr>
        <p:spPr>
          <a:xfrm>
            <a:off x="5817050" y="3875623"/>
            <a:ext cx="2788500" cy="806400"/>
          </a:xfrm>
          <a:prstGeom prst="rect">
            <a:avLst/>
          </a:prstGeom>
          <a:solidFill>
            <a:srgbClr val="E9EDFD"/>
          </a:solidFill>
          <a:ln>
            <a:noFill/>
          </a:ln>
        </p:spPr>
        <p:txBody>
          <a:bodyPr anchorCtr="0" anchor="ctr" bIns="91425" lIns="91425" spcFirstLastPara="1" rIns="91425" wrap="square" tIns="91425">
            <a:noAutofit/>
          </a:bodyPr>
          <a:lstStyle/>
          <a:p>
            <a:pPr indent="-304800" lvl="0" marL="457200" marR="72000" rtl="0" algn="l">
              <a:spcBef>
                <a:spcPts val="0"/>
              </a:spcBef>
              <a:spcAft>
                <a:spcPts val="0"/>
              </a:spcAft>
              <a:buClr>
                <a:srgbClr val="2D134B"/>
              </a:buClr>
              <a:buSzPts val="1200"/>
              <a:buFont typeface="Montserrat"/>
              <a:buChar char="➔"/>
            </a:pPr>
            <a:r>
              <a:rPr lang="fr" sz="1200">
                <a:solidFill>
                  <a:srgbClr val="2D134B"/>
                </a:solidFill>
                <a:latin typeface="Montserrat"/>
                <a:ea typeface="Montserrat"/>
                <a:cs typeface="Montserrat"/>
                <a:sym typeface="Montserrat"/>
              </a:rPr>
              <a:t>Faire la preuve de l’utilité de l’événement pour sa cause</a:t>
            </a:r>
            <a:endParaRPr sz="1200">
              <a:solidFill>
                <a:srgbClr val="2D134B"/>
              </a:solidFill>
              <a:latin typeface="Montserrat"/>
              <a:ea typeface="Montserrat"/>
              <a:cs typeface="Montserrat"/>
              <a:sym typeface="Montserrat"/>
            </a:endParaRPr>
          </a:p>
        </p:txBody>
      </p:sp>
      <p:sp>
        <p:nvSpPr>
          <p:cNvPr id="498" name="Google Shape;498;p36"/>
          <p:cNvSpPr txBox="1"/>
          <p:nvPr/>
        </p:nvSpPr>
        <p:spPr>
          <a:xfrm>
            <a:off x="5817050" y="2965152"/>
            <a:ext cx="2788500" cy="806400"/>
          </a:xfrm>
          <a:prstGeom prst="rect">
            <a:avLst/>
          </a:prstGeom>
          <a:solidFill>
            <a:srgbClr val="E9EDFD"/>
          </a:solidFill>
          <a:ln>
            <a:noFill/>
          </a:ln>
        </p:spPr>
        <p:txBody>
          <a:bodyPr anchorCtr="0" anchor="ctr" bIns="91425" lIns="91425" spcFirstLastPara="1" rIns="91425" wrap="square" tIns="91425">
            <a:noAutofit/>
          </a:bodyPr>
          <a:lstStyle/>
          <a:p>
            <a:pPr indent="-304800" lvl="0" marL="457200" marR="72000" rtl="0" algn="l">
              <a:spcBef>
                <a:spcPts val="0"/>
              </a:spcBef>
              <a:spcAft>
                <a:spcPts val="0"/>
              </a:spcAft>
              <a:buClr>
                <a:srgbClr val="2D134B"/>
              </a:buClr>
              <a:buSzPts val="1200"/>
              <a:buFont typeface="Montserrat"/>
              <a:buChar char="➔"/>
            </a:pPr>
            <a:r>
              <a:rPr lang="fr" sz="1200">
                <a:solidFill>
                  <a:srgbClr val="2D134B"/>
                </a:solidFill>
                <a:latin typeface="Montserrat"/>
                <a:ea typeface="Montserrat"/>
                <a:cs typeface="Montserrat"/>
                <a:sym typeface="Montserrat"/>
              </a:rPr>
              <a:t>Structurer une gouvernance en lien avec son projet</a:t>
            </a:r>
            <a:endParaRPr sz="1200">
              <a:solidFill>
                <a:srgbClr val="2D134B"/>
              </a:solidFill>
              <a:latin typeface="Montserrat"/>
              <a:ea typeface="Montserrat"/>
              <a:cs typeface="Montserrat"/>
              <a:sym typeface="Montserrat"/>
            </a:endParaRPr>
          </a:p>
        </p:txBody>
      </p:sp>
      <p:sp>
        <p:nvSpPr>
          <p:cNvPr id="499" name="Google Shape;499;p36"/>
          <p:cNvSpPr txBox="1"/>
          <p:nvPr/>
        </p:nvSpPr>
        <p:spPr>
          <a:xfrm>
            <a:off x="5817050" y="2054682"/>
            <a:ext cx="2788500" cy="806400"/>
          </a:xfrm>
          <a:prstGeom prst="rect">
            <a:avLst/>
          </a:prstGeom>
          <a:solidFill>
            <a:srgbClr val="E9EDFD"/>
          </a:solidFill>
          <a:ln>
            <a:noFill/>
          </a:ln>
        </p:spPr>
        <p:txBody>
          <a:bodyPr anchorCtr="0" anchor="ctr" bIns="91425" lIns="91425" spcFirstLastPara="1" rIns="91425" wrap="square" tIns="91425">
            <a:noAutofit/>
          </a:bodyPr>
          <a:lstStyle/>
          <a:p>
            <a:pPr indent="-304800" lvl="0" marL="457200" marR="72000" rtl="0" algn="l">
              <a:spcBef>
                <a:spcPts val="0"/>
              </a:spcBef>
              <a:spcAft>
                <a:spcPts val="0"/>
              </a:spcAft>
              <a:buClr>
                <a:srgbClr val="2D134B"/>
              </a:buClr>
              <a:buSzPts val="1200"/>
              <a:buFont typeface="Montserrat"/>
              <a:buChar char="➔"/>
            </a:pPr>
            <a:r>
              <a:rPr lang="fr" sz="1200">
                <a:solidFill>
                  <a:srgbClr val="2D134B"/>
                </a:solidFill>
                <a:latin typeface="Montserrat"/>
                <a:ea typeface="Montserrat"/>
                <a:cs typeface="Montserrat"/>
                <a:sym typeface="Montserrat"/>
              </a:rPr>
              <a:t>Consolider économiquement le modèle de l’événement</a:t>
            </a:r>
            <a:endParaRPr sz="1200">
              <a:solidFill>
                <a:srgbClr val="2D134B"/>
              </a:solidFill>
              <a:latin typeface="Montserrat"/>
              <a:ea typeface="Montserrat"/>
              <a:cs typeface="Montserrat"/>
              <a:sym typeface="Montserrat"/>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p37"/>
          <p:cNvSpPr/>
          <p:nvPr/>
        </p:nvSpPr>
        <p:spPr>
          <a:xfrm>
            <a:off x="826375" y="2511425"/>
            <a:ext cx="7491300" cy="352200"/>
          </a:xfrm>
          <a:prstGeom prst="rect">
            <a:avLst/>
          </a:prstGeom>
          <a:solidFill>
            <a:srgbClr val="E9EDFD">
              <a:alpha val="3899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05" name="Google Shape;505;p37"/>
          <p:cNvSpPr/>
          <p:nvPr/>
        </p:nvSpPr>
        <p:spPr>
          <a:xfrm>
            <a:off x="0" y="287425"/>
            <a:ext cx="9144000" cy="1021200"/>
          </a:xfrm>
          <a:prstGeom prst="rect">
            <a:avLst/>
          </a:prstGeom>
          <a:noFill/>
          <a:ln>
            <a:noFill/>
          </a:ln>
        </p:spPr>
        <p:txBody>
          <a:bodyPr anchorCtr="0" anchor="t" bIns="45725" lIns="45725" spcFirstLastPara="1" rIns="45725" wrap="square" tIns="45725">
            <a:noAutofit/>
          </a:bodyPr>
          <a:lstStyle/>
          <a:p>
            <a:pPr indent="0" lvl="0" marL="0" rtl="0" algn="ctr">
              <a:spcBef>
                <a:spcPts val="0"/>
              </a:spcBef>
              <a:spcAft>
                <a:spcPts val="0"/>
              </a:spcAft>
              <a:buClr>
                <a:schemeClr val="dk1"/>
              </a:buClr>
              <a:buSzPts val="1100"/>
              <a:buFont typeface="Arial"/>
              <a:buNone/>
            </a:pPr>
            <a:r>
              <a:rPr lang="fr" sz="3000">
                <a:solidFill>
                  <a:srgbClr val="2D134B"/>
                </a:solidFill>
                <a:latin typeface="Montserrat Black"/>
                <a:ea typeface="Montserrat Black"/>
                <a:cs typeface="Montserrat Black"/>
                <a:sym typeface="Montserrat Black"/>
              </a:rPr>
              <a:t>L’événementiel n’est pas (vraiment)</a:t>
            </a:r>
            <a:br>
              <a:rPr lang="fr" sz="3000">
                <a:solidFill>
                  <a:srgbClr val="2D134B"/>
                </a:solidFill>
                <a:latin typeface="Montserrat Black"/>
                <a:ea typeface="Montserrat Black"/>
                <a:cs typeface="Montserrat Black"/>
                <a:sym typeface="Montserrat Black"/>
              </a:rPr>
            </a:br>
            <a:r>
              <a:rPr lang="fr" sz="3000">
                <a:solidFill>
                  <a:srgbClr val="2D134B"/>
                </a:solidFill>
                <a:latin typeface="Montserrat Black"/>
                <a:ea typeface="Montserrat Black"/>
                <a:cs typeface="Montserrat Black"/>
                <a:sym typeface="Montserrat Black"/>
              </a:rPr>
              <a:t>un modèle économique viable.  </a:t>
            </a:r>
            <a:endParaRPr sz="3000">
              <a:solidFill>
                <a:srgbClr val="2D134B"/>
              </a:solidFill>
              <a:latin typeface="Montserrat Black"/>
              <a:ea typeface="Montserrat Black"/>
              <a:cs typeface="Montserrat Black"/>
              <a:sym typeface="Montserrat Black"/>
            </a:endParaRPr>
          </a:p>
        </p:txBody>
      </p:sp>
      <p:sp>
        <p:nvSpPr>
          <p:cNvPr id="506" name="Google Shape;506;p37"/>
          <p:cNvSpPr/>
          <p:nvPr/>
        </p:nvSpPr>
        <p:spPr>
          <a:xfrm>
            <a:off x="826375" y="2185625"/>
            <a:ext cx="2106300" cy="974700"/>
          </a:xfrm>
          <a:prstGeom prst="rect">
            <a:avLst/>
          </a:prstGeom>
          <a:solidFill>
            <a:srgbClr val="E9EDFD"/>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fr" sz="1500">
                <a:solidFill>
                  <a:srgbClr val="5070F0"/>
                </a:solidFill>
                <a:latin typeface="Montserrat"/>
                <a:ea typeface="Montserrat"/>
                <a:cs typeface="Montserrat"/>
                <a:sym typeface="Montserrat"/>
              </a:rPr>
              <a:t>Former et qualifier les acteurs</a:t>
            </a:r>
            <a:endParaRPr b="1" sz="1100">
              <a:solidFill>
                <a:srgbClr val="5070F0"/>
              </a:solidFill>
              <a:latin typeface="Montserrat"/>
              <a:ea typeface="Montserrat"/>
              <a:cs typeface="Montserrat"/>
              <a:sym typeface="Montserrat"/>
            </a:endParaRPr>
          </a:p>
        </p:txBody>
      </p:sp>
      <p:sp>
        <p:nvSpPr>
          <p:cNvPr id="507" name="Google Shape;507;p37"/>
          <p:cNvSpPr/>
          <p:nvPr/>
        </p:nvSpPr>
        <p:spPr>
          <a:xfrm>
            <a:off x="3518850" y="2185625"/>
            <a:ext cx="2106300" cy="974700"/>
          </a:xfrm>
          <a:prstGeom prst="rect">
            <a:avLst/>
          </a:prstGeom>
          <a:solidFill>
            <a:srgbClr val="E9EDF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 sz="1500">
                <a:solidFill>
                  <a:srgbClr val="5070F0"/>
                </a:solidFill>
                <a:latin typeface="Montserrat"/>
                <a:ea typeface="Montserrat"/>
                <a:cs typeface="Montserrat"/>
                <a:sym typeface="Montserrat"/>
              </a:rPr>
              <a:t>Animer les réseaux et conseil les territoires</a:t>
            </a:r>
            <a:endParaRPr b="1" sz="1100">
              <a:solidFill>
                <a:srgbClr val="5070F0"/>
              </a:solidFill>
              <a:latin typeface="Montserrat"/>
              <a:ea typeface="Montserrat"/>
              <a:cs typeface="Montserrat"/>
              <a:sym typeface="Montserrat"/>
            </a:endParaRPr>
          </a:p>
        </p:txBody>
      </p:sp>
      <p:sp>
        <p:nvSpPr>
          <p:cNvPr id="508" name="Google Shape;508;p37"/>
          <p:cNvSpPr/>
          <p:nvPr/>
        </p:nvSpPr>
        <p:spPr>
          <a:xfrm>
            <a:off x="6211325" y="2185625"/>
            <a:ext cx="2106300" cy="974700"/>
          </a:xfrm>
          <a:prstGeom prst="rect">
            <a:avLst/>
          </a:prstGeom>
          <a:solidFill>
            <a:srgbClr val="E9EDF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 sz="1500">
                <a:solidFill>
                  <a:srgbClr val="5070F0"/>
                </a:solidFill>
                <a:latin typeface="Montserrat"/>
                <a:ea typeface="Montserrat"/>
                <a:cs typeface="Montserrat"/>
                <a:sym typeface="Montserrat"/>
              </a:rPr>
              <a:t>Représenter </a:t>
            </a:r>
            <a:br>
              <a:rPr b="1" lang="fr" sz="1500">
                <a:solidFill>
                  <a:srgbClr val="5070F0"/>
                </a:solidFill>
                <a:latin typeface="Montserrat"/>
                <a:ea typeface="Montserrat"/>
                <a:cs typeface="Montserrat"/>
                <a:sym typeface="Montserrat"/>
              </a:rPr>
            </a:br>
            <a:r>
              <a:rPr b="1" lang="fr" sz="1500">
                <a:solidFill>
                  <a:srgbClr val="5070F0"/>
                </a:solidFill>
                <a:latin typeface="Montserrat"/>
                <a:ea typeface="Montserrat"/>
                <a:cs typeface="Montserrat"/>
                <a:sym typeface="Montserrat"/>
              </a:rPr>
              <a:t>les acteurs territoriaux</a:t>
            </a:r>
            <a:endParaRPr b="1" sz="1100">
              <a:solidFill>
                <a:srgbClr val="5070F0"/>
              </a:solidFill>
              <a:latin typeface="Montserrat"/>
              <a:ea typeface="Montserrat"/>
              <a:cs typeface="Montserrat"/>
              <a:sym typeface="Montserrat"/>
            </a:endParaRPr>
          </a:p>
        </p:txBody>
      </p:sp>
      <p:sp>
        <p:nvSpPr>
          <p:cNvPr id="509" name="Google Shape;509;p37"/>
          <p:cNvSpPr txBox="1"/>
          <p:nvPr/>
        </p:nvSpPr>
        <p:spPr>
          <a:xfrm>
            <a:off x="757525" y="3160325"/>
            <a:ext cx="2244000" cy="39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sz="1700">
                <a:solidFill>
                  <a:srgbClr val="5070F0"/>
                </a:solidFill>
                <a:latin typeface="Montserrat Black"/>
                <a:ea typeface="Montserrat Black"/>
                <a:cs typeface="Montserrat Black"/>
                <a:sym typeface="Montserrat Black"/>
              </a:rPr>
              <a:t>€ </a:t>
            </a:r>
            <a:r>
              <a:rPr b="1" lang="fr" sz="1100">
                <a:solidFill>
                  <a:srgbClr val="5070F0"/>
                </a:solidFill>
                <a:latin typeface="Montserrat"/>
                <a:ea typeface="Montserrat"/>
                <a:cs typeface="Montserrat"/>
                <a:sym typeface="Montserrat"/>
              </a:rPr>
              <a:t>VENTE DE SERVICES </a:t>
            </a:r>
            <a:r>
              <a:rPr lang="fr" sz="1700">
                <a:solidFill>
                  <a:srgbClr val="5070F0"/>
                </a:solidFill>
                <a:latin typeface="Montserrat Black"/>
                <a:ea typeface="Montserrat Black"/>
                <a:cs typeface="Montserrat Black"/>
                <a:sym typeface="Montserrat Black"/>
              </a:rPr>
              <a:t>€</a:t>
            </a:r>
            <a:endParaRPr b="1" sz="1600">
              <a:solidFill>
                <a:srgbClr val="5070F0"/>
              </a:solidFill>
              <a:latin typeface="Montserrat"/>
              <a:ea typeface="Montserrat"/>
              <a:cs typeface="Montserrat"/>
              <a:sym typeface="Montserrat"/>
            </a:endParaRPr>
          </a:p>
        </p:txBody>
      </p:sp>
      <p:sp>
        <p:nvSpPr>
          <p:cNvPr id="510" name="Google Shape;510;p37"/>
          <p:cNvSpPr txBox="1"/>
          <p:nvPr/>
        </p:nvSpPr>
        <p:spPr>
          <a:xfrm>
            <a:off x="3535050" y="3160325"/>
            <a:ext cx="2073900" cy="39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sz="1700">
                <a:solidFill>
                  <a:srgbClr val="5070F0"/>
                </a:solidFill>
                <a:latin typeface="Montserrat Black"/>
                <a:ea typeface="Montserrat Black"/>
                <a:cs typeface="Montserrat Black"/>
                <a:sym typeface="Montserrat Black"/>
              </a:rPr>
              <a:t>€ </a:t>
            </a:r>
            <a:r>
              <a:rPr b="1" lang="fr" sz="1100">
                <a:solidFill>
                  <a:srgbClr val="5070F0"/>
                </a:solidFill>
                <a:latin typeface="Montserrat"/>
                <a:ea typeface="Montserrat"/>
                <a:cs typeface="Montserrat"/>
                <a:sym typeface="Montserrat"/>
              </a:rPr>
              <a:t>SUBVENTIONS </a:t>
            </a:r>
            <a:r>
              <a:rPr lang="fr" sz="1700">
                <a:solidFill>
                  <a:srgbClr val="5070F0"/>
                </a:solidFill>
                <a:latin typeface="Montserrat Black"/>
                <a:ea typeface="Montserrat Black"/>
                <a:cs typeface="Montserrat Black"/>
                <a:sym typeface="Montserrat Black"/>
              </a:rPr>
              <a:t>€</a:t>
            </a:r>
            <a:endParaRPr b="1" sz="1600">
              <a:solidFill>
                <a:srgbClr val="5070F0"/>
              </a:solidFill>
              <a:latin typeface="Montserrat"/>
              <a:ea typeface="Montserrat"/>
              <a:cs typeface="Montserrat"/>
              <a:sym typeface="Montserrat"/>
            </a:endParaRPr>
          </a:p>
        </p:txBody>
      </p:sp>
      <p:sp>
        <p:nvSpPr>
          <p:cNvPr id="511" name="Google Shape;511;p37"/>
          <p:cNvSpPr txBox="1"/>
          <p:nvPr/>
        </p:nvSpPr>
        <p:spPr>
          <a:xfrm>
            <a:off x="6211325" y="3160325"/>
            <a:ext cx="2073900" cy="39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sz="1700">
                <a:solidFill>
                  <a:srgbClr val="5070F0"/>
                </a:solidFill>
                <a:latin typeface="Montserrat Black"/>
                <a:ea typeface="Montserrat Black"/>
                <a:cs typeface="Montserrat Black"/>
                <a:sym typeface="Montserrat Black"/>
              </a:rPr>
              <a:t>€ </a:t>
            </a:r>
            <a:r>
              <a:rPr b="1" lang="fr" sz="1100">
                <a:solidFill>
                  <a:srgbClr val="5070F0"/>
                </a:solidFill>
                <a:latin typeface="Montserrat"/>
                <a:ea typeface="Montserrat"/>
                <a:cs typeface="Montserrat"/>
                <a:sym typeface="Montserrat"/>
              </a:rPr>
              <a:t>ADHÉSIONS </a:t>
            </a:r>
            <a:r>
              <a:rPr lang="fr" sz="1700">
                <a:solidFill>
                  <a:srgbClr val="5070F0"/>
                </a:solidFill>
                <a:latin typeface="Montserrat Black"/>
                <a:ea typeface="Montserrat Black"/>
                <a:cs typeface="Montserrat Black"/>
                <a:sym typeface="Montserrat Black"/>
              </a:rPr>
              <a:t>€</a:t>
            </a:r>
            <a:endParaRPr b="1" sz="1600">
              <a:solidFill>
                <a:srgbClr val="5070F0"/>
              </a:solidFill>
              <a:latin typeface="Montserrat"/>
              <a:ea typeface="Montserrat"/>
              <a:cs typeface="Montserrat"/>
              <a:sym typeface="Montserrat"/>
            </a:endParaRPr>
          </a:p>
        </p:txBody>
      </p:sp>
      <p:sp>
        <p:nvSpPr>
          <p:cNvPr id="512" name="Google Shape;512;p37"/>
          <p:cNvSpPr txBox="1"/>
          <p:nvPr/>
        </p:nvSpPr>
        <p:spPr>
          <a:xfrm>
            <a:off x="798150" y="1375825"/>
            <a:ext cx="7547700" cy="60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sz="1500">
                <a:solidFill>
                  <a:srgbClr val="2D134B"/>
                </a:solidFill>
                <a:latin typeface="Montserrat"/>
                <a:ea typeface="Montserrat"/>
                <a:cs typeface="Montserrat"/>
                <a:sym typeface="Montserrat"/>
              </a:rPr>
              <a:t>Le modèle économique de l’événement s’appuie sur les différents métiers </a:t>
            </a:r>
            <a:br>
              <a:rPr lang="fr" sz="1500">
                <a:solidFill>
                  <a:srgbClr val="2D134B"/>
                </a:solidFill>
                <a:latin typeface="Montserrat"/>
                <a:ea typeface="Montserrat"/>
                <a:cs typeface="Montserrat"/>
                <a:sym typeface="Montserrat"/>
              </a:rPr>
            </a:br>
            <a:r>
              <a:rPr lang="fr" sz="1500">
                <a:solidFill>
                  <a:srgbClr val="2D134B"/>
                </a:solidFill>
                <a:latin typeface="Montserrat"/>
                <a:ea typeface="Montserrat"/>
                <a:cs typeface="Montserrat"/>
                <a:sym typeface="Montserrat"/>
              </a:rPr>
              <a:t>de l’articulateur. C’est un investissement en lien avec sa stratégie.</a:t>
            </a:r>
            <a:endParaRPr sz="1500">
              <a:solidFill>
                <a:srgbClr val="2D134B"/>
              </a:solidFill>
              <a:latin typeface="Montserrat"/>
              <a:ea typeface="Montserrat"/>
              <a:cs typeface="Montserrat"/>
              <a:sym typeface="Montserrat"/>
            </a:endParaRPr>
          </a:p>
        </p:txBody>
      </p:sp>
      <p:sp>
        <p:nvSpPr>
          <p:cNvPr id="513" name="Google Shape;513;p37"/>
          <p:cNvSpPr/>
          <p:nvPr/>
        </p:nvSpPr>
        <p:spPr>
          <a:xfrm>
            <a:off x="2707350" y="4141050"/>
            <a:ext cx="3729300" cy="702300"/>
          </a:xfrm>
          <a:prstGeom prst="rect">
            <a:avLst/>
          </a:prstGeom>
          <a:solidFill>
            <a:srgbClr val="2D134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sz="3100">
                <a:solidFill>
                  <a:schemeClr val="lt1"/>
                </a:solidFill>
                <a:latin typeface="Montserrat Black"/>
                <a:ea typeface="Montserrat Black"/>
                <a:cs typeface="Montserrat Black"/>
                <a:sym typeface="Montserrat Black"/>
              </a:rPr>
              <a:t>ÉVÉNEMENT</a:t>
            </a:r>
            <a:endParaRPr sz="3100">
              <a:solidFill>
                <a:schemeClr val="lt1"/>
              </a:solidFill>
              <a:latin typeface="Montserrat Black"/>
              <a:ea typeface="Montserrat Black"/>
              <a:cs typeface="Montserrat Black"/>
              <a:sym typeface="Montserrat Black"/>
            </a:endParaRPr>
          </a:p>
        </p:txBody>
      </p:sp>
      <p:cxnSp>
        <p:nvCxnSpPr>
          <p:cNvPr id="514" name="Google Shape;514;p37"/>
          <p:cNvCxnSpPr>
            <a:stCxn id="509" idx="2"/>
          </p:cNvCxnSpPr>
          <p:nvPr/>
        </p:nvCxnSpPr>
        <p:spPr>
          <a:xfrm>
            <a:off x="1879525" y="3557825"/>
            <a:ext cx="755100" cy="486300"/>
          </a:xfrm>
          <a:prstGeom prst="straightConnector1">
            <a:avLst/>
          </a:prstGeom>
          <a:noFill/>
          <a:ln cap="flat" cmpd="sng" w="38100">
            <a:solidFill>
              <a:srgbClr val="5070F0"/>
            </a:solidFill>
            <a:prstDash val="solid"/>
            <a:round/>
            <a:headEnd len="med" w="med" type="none"/>
            <a:tailEnd len="med" w="med" type="triangle"/>
          </a:ln>
        </p:spPr>
      </p:cxnSp>
      <p:cxnSp>
        <p:nvCxnSpPr>
          <p:cNvPr id="515" name="Google Shape;515;p37"/>
          <p:cNvCxnSpPr>
            <a:stCxn id="511" idx="2"/>
          </p:cNvCxnSpPr>
          <p:nvPr/>
        </p:nvCxnSpPr>
        <p:spPr>
          <a:xfrm flipH="1">
            <a:off x="6525275" y="3557825"/>
            <a:ext cx="723000" cy="486300"/>
          </a:xfrm>
          <a:prstGeom prst="straightConnector1">
            <a:avLst/>
          </a:prstGeom>
          <a:noFill/>
          <a:ln cap="flat" cmpd="sng" w="38100">
            <a:solidFill>
              <a:srgbClr val="5070F0"/>
            </a:solidFill>
            <a:prstDash val="solid"/>
            <a:round/>
            <a:headEnd len="med" w="med" type="none"/>
            <a:tailEnd len="med" w="med" type="triangle"/>
          </a:ln>
        </p:spPr>
      </p:cxnSp>
      <p:cxnSp>
        <p:nvCxnSpPr>
          <p:cNvPr id="516" name="Google Shape;516;p37"/>
          <p:cNvCxnSpPr>
            <a:stCxn id="510" idx="2"/>
          </p:cNvCxnSpPr>
          <p:nvPr/>
        </p:nvCxnSpPr>
        <p:spPr>
          <a:xfrm>
            <a:off x="4572000" y="3557825"/>
            <a:ext cx="8700" cy="477900"/>
          </a:xfrm>
          <a:prstGeom prst="straightConnector1">
            <a:avLst/>
          </a:prstGeom>
          <a:noFill/>
          <a:ln cap="flat" cmpd="sng" w="38100">
            <a:solidFill>
              <a:srgbClr val="5070F0"/>
            </a:solidFill>
            <a:prstDash val="solid"/>
            <a:round/>
            <a:headEnd len="med" w="med" type="none"/>
            <a:tailEnd len="med" w="med" type="triangle"/>
          </a:ln>
        </p:spPr>
      </p:cxnSp>
      <p:cxnSp>
        <p:nvCxnSpPr>
          <p:cNvPr id="517" name="Google Shape;517;p37"/>
          <p:cNvCxnSpPr>
            <a:stCxn id="513" idx="1"/>
            <a:endCxn id="506" idx="1"/>
          </p:cNvCxnSpPr>
          <p:nvPr/>
        </p:nvCxnSpPr>
        <p:spPr>
          <a:xfrm rot="10800000">
            <a:off x="826350" y="2673000"/>
            <a:ext cx="1881000" cy="1819200"/>
          </a:xfrm>
          <a:prstGeom prst="bentConnector3">
            <a:avLst>
              <a:gd fmla="val 125047" name="adj1"/>
            </a:avLst>
          </a:prstGeom>
          <a:noFill/>
          <a:ln cap="flat" cmpd="sng" w="28575">
            <a:solidFill>
              <a:srgbClr val="2D134B"/>
            </a:solidFill>
            <a:prstDash val="solid"/>
            <a:round/>
            <a:headEnd len="med" w="med" type="none"/>
            <a:tailEnd len="med" w="med" type="triangle"/>
          </a:ln>
        </p:spPr>
      </p:cxnSp>
      <p:cxnSp>
        <p:nvCxnSpPr>
          <p:cNvPr id="518" name="Google Shape;518;p37"/>
          <p:cNvCxnSpPr/>
          <p:nvPr/>
        </p:nvCxnSpPr>
        <p:spPr>
          <a:xfrm flipH="1" rot="10800000">
            <a:off x="6436641" y="2673000"/>
            <a:ext cx="1881000" cy="1819200"/>
          </a:xfrm>
          <a:prstGeom prst="bentConnector3">
            <a:avLst>
              <a:gd fmla="val 125047" name="adj1"/>
            </a:avLst>
          </a:prstGeom>
          <a:noFill/>
          <a:ln cap="flat" cmpd="sng" w="28575">
            <a:solidFill>
              <a:srgbClr val="2D134B"/>
            </a:solidFill>
            <a:prstDash val="solid"/>
            <a:round/>
            <a:headEnd len="med" w="med" type="none"/>
            <a:tailEnd len="med" w="med" type="triangle"/>
          </a:ln>
        </p:spPr>
      </p:cxn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p38"/>
          <p:cNvSpPr txBox="1"/>
          <p:nvPr/>
        </p:nvSpPr>
        <p:spPr>
          <a:xfrm>
            <a:off x="0" y="320475"/>
            <a:ext cx="9144000" cy="1078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b="1" lang="fr" sz="2700">
                <a:solidFill>
                  <a:srgbClr val="29235C"/>
                </a:solidFill>
                <a:latin typeface="Montserrat"/>
                <a:ea typeface="Montserrat"/>
                <a:cs typeface="Montserrat"/>
                <a:sym typeface="Montserrat"/>
              </a:rPr>
              <a:t>Quelques chiffres / budget </a:t>
            </a:r>
            <a:br>
              <a:rPr b="1" lang="fr" sz="2700">
                <a:solidFill>
                  <a:srgbClr val="29235C"/>
                </a:solidFill>
                <a:latin typeface="Montserrat"/>
                <a:ea typeface="Montserrat"/>
                <a:cs typeface="Montserrat"/>
                <a:sym typeface="Montserrat"/>
              </a:rPr>
            </a:br>
            <a:r>
              <a:rPr b="1" lang="fr" sz="2700">
                <a:solidFill>
                  <a:srgbClr val="29235C"/>
                </a:solidFill>
                <a:latin typeface="Montserrat"/>
                <a:ea typeface="Montserrat"/>
                <a:cs typeface="Montserrat"/>
                <a:sym typeface="Montserrat"/>
              </a:rPr>
              <a:t>à connaître pour se rendre compte ? </a:t>
            </a:r>
            <a:endParaRPr b="1" sz="2700">
              <a:solidFill>
                <a:srgbClr val="29235C"/>
              </a:solidFill>
              <a:latin typeface="Montserrat"/>
              <a:ea typeface="Montserrat"/>
              <a:cs typeface="Montserrat"/>
              <a:sym typeface="Montserrat"/>
            </a:endParaRPr>
          </a:p>
        </p:txBody>
      </p:sp>
      <p:graphicFrame>
        <p:nvGraphicFramePr>
          <p:cNvPr id="524" name="Google Shape;524;p38"/>
          <p:cNvGraphicFramePr/>
          <p:nvPr/>
        </p:nvGraphicFramePr>
        <p:xfrm>
          <a:off x="450000" y="1795025"/>
          <a:ext cx="3000000" cy="3000000"/>
        </p:xfrm>
        <a:graphic>
          <a:graphicData uri="http://schemas.openxmlformats.org/drawingml/2006/table">
            <a:tbl>
              <a:tblPr>
                <a:noFill/>
                <a:tableStyleId>{677E00C1-F974-4377-A59A-5CDACE81FB4C}</a:tableStyleId>
              </a:tblPr>
              <a:tblGrid>
                <a:gridCol w="6962050"/>
                <a:gridCol w="1217550"/>
              </a:tblGrid>
              <a:tr h="381000">
                <a:tc>
                  <a:txBody>
                    <a:bodyPr/>
                    <a:lstStyle/>
                    <a:p>
                      <a:pPr indent="0" lvl="0" marL="0" rtl="0" algn="l">
                        <a:lnSpc>
                          <a:spcPct val="115000"/>
                        </a:lnSpc>
                        <a:spcBef>
                          <a:spcPts val="0"/>
                        </a:spcBef>
                        <a:spcAft>
                          <a:spcPts val="1200"/>
                        </a:spcAft>
                        <a:buClr>
                          <a:schemeClr val="dk1"/>
                        </a:buClr>
                        <a:buSzPts val="1100"/>
                        <a:buFont typeface="Arial"/>
                        <a:buNone/>
                      </a:pPr>
                      <a:r>
                        <a:rPr lang="fr" sz="1600">
                          <a:solidFill>
                            <a:srgbClr val="5070F0"/>
                          </a:solidFill>
                          <a:latin typeface="Montserrat"/>
                          <a:ea typeface="Montserrat"/>
                          <a:cs typeface="Montserrat"/>
                          <a:sym typeface="Montserrat"/>
                        </a:rPr>
                        <a:t>Pour nourrir 100 personnes</a:t>
                      </a:r>
                      <a:endParaRPr sz="1200">
                        <a:solidFill>
                          <a:srgbClr val="5070F0"/>
                        </a:solidFill>
                        <a:latin typeface="Montserrat"/>
                        <a:ea typeface="Montserrat"/>
                        <a:cs typeface="Montserrat"/>
                        <a:sym typeface="Montserrat"/>
                      </a:endParaRPr>
                    </a:p>
                  </a:txBody>
                  <a:tcPr marT="91425" marB="91425" marR="91425" marL="91425" anchor="ctr">
                    <a:lnL cap="flat" cmpd="sng" w="76200">
                      <a:solidFill>
                        <a:schemeClr val="lt1"/>
                      </a:solidFill>
                      <a:prstDash val="solid"/>
                      <a:round/>
                      <a:headEnd len="sm" w="sm" type="none"/>
                      <a:tailEnd len="sm" w="sm" type="none"/>
                    </a:lnL>
                    <a:lnR cap="flat" cmpd="sng" w="76200">
                      <a:solidFill>
                        <a:schemeClr val="lt1"/>
                      </a:solidFill>
                      <a:prstDash val="solid"/>
                      <a:round/>
                      <a:headEnd len="sm" w="sm" type="none"/>
                      <a:tailEnd len="sm" w="sm" type="none"/>
                    </a:lnR>
                    <a:lnT cap="flat" cmpd="sng" w="76200">
                      <a:solidFill>
                        <a:schemeClr val="lt1"/>
                      </a:solidFill>
                      <a:prstDash val="solid"/>
                      <a:round/>
                      <a:headEnd len="sm" w="sm" type="none"/>
                      <a:tailEnd len="sm" w="sm" type="none"/>
                    </a:lnT>
                    <a:lnB cap="flat" cmpd="sng" w="76200">
                      <a:solidFill>
                        <a:schemeClr val="lt1"/>
                      </a:solidFill>
                      <a:prstDash val="solid"/>
                      <a:round/>
                      <a:headEnd len="sm" w="sm" type="none"/>
                      <a:tailEnd len="sm" w="sm" type="none"/>
                    </a:lnB>
                    <a:solidFill>
                      <a:srgbClr val="E9EDFD"/>
                    </a:solidFill>
                  </a:tcPr>
                </a:tc>
                <a:tc>
                  <a:txBody>
                    <a:bodyPr/>
                    <a:lstStyle/>
                    <a:p>
                      <a:pPr indent="0" lvl="0" marL="0" rtl="0" algn="ctr">
                        <a:spcBef>
                          <a:spcPts val="0"/>
                        </a:spcBef>
                        <a:spcAft>
                          <a:spcPts val="0"/>
                        </a:spcAft>
                        <a:buNone/>
                      </a:pPr>
                      <a:r>
                        <a:rPr lang="fr" sz="1200">
                          <a:solidFill>
                            <a:srgbClr val="5070F0"/>
                          </a:solidFill>
                          <a:latin typeface="Montserrat Black"/>
                          <a:ea typeface="Montserrat Black"/>
                          <a:cs typeface="Montserrat Black"/>
                          <a:sym typeface="Montserrat Black"/>
                        </a:rPr>
                        <a:t>2500 € TTC</a:t>
                      </a:r>
                      <a:endParaRPr sz="1200">
                        <a:solidFill>
                          <a:srgbClr val="5070F0"/>
                        </a:solidFill>
                        <a:latin typeface="Montserrat Black"/>
                        <a:ea typeface="Montserrat Black"/>
                        <a:cs typeface="Montserrat Black"/>
                        <a:sym typeface="Montserrat Black"/>
                      </a:endParaRPr>
                    </a:p>
                  </a:txBody>
                  <a:tcPr marT="91425" marB="91425" marR="91425" marL="91425" anchor="ctr">
                    <a:lnL cap="flat" cmpd="sng" w="76200">
                      <a:solidFill>
                        <a:schemeClr val="lt1"/>
                      </a:solidFill>
                      <a:prstDash val="solid"/>
                      <a:round/>
                      <a:headEnd len="sm" w="sm" type="none"/>
                      <a:tailEnd len="sm" w="sm" type="none"/>
                    </a:lnL>
                    <a:lnR cap="flat" cmpd="sng" w="76200">
                      <a:solidFill>
                        <a:schemeClr val="lt1"/>
                      </a:solidFill>
                      <a:prstDash val="solid"/>
                      <a:round/>
                      <a:headEnd len="sm" w="sm" type="none"/>
                      <a:tailEnd len="sm" w="sm" type="none"/>
                    </a:lnR>
                    <a:lnT cap="flat" cmpd="sng" w="76200">
                      <a:solidFill>
                        <a:schemeClr val="lt1"/>
                      </a:solidFill>
                      <a:prstDash val="solid"/>
                      <a:round/>
                      <a:headEnd len="sm" w="sm" type="none"/>
                      <a:tailEnd len="sm" w="sm" type="none"/>
                    </a:lnT>
                    <a:lnB cap="flat" cmpd="sng" w="76200">
                      <a:solidFill>
                        <a:schemeClr val="lt1"/>
                      </a:solidFill>
                      <a:prstDash val="solid"/>
                      <a:round/>
                      <a:headEnd len="sm" w="sm" type="none"/>
                      <a:tailEnd len="sm" w="sm" type="none"/>
                    </a:lnB>
                    <a:solidFill>
                      <a:srgbClr val="E9EDFD"/>
                    </a:solidFill>
                  </a:tcPr>
                </a:tc>
              </a:tr>
              <a:tr h="395975">
                <a:tc>
                  <a:txBody>
                    <a:bodyPr/>
                    <a:lstStyle/>
                    <a:p>
                      <a:pPr indent="0" lvl="0" marL="0" rtl="0" algn="l">
                        <a:lnSpc>
                          <a:spcPct val="115000"/>
                        </a:lnSpc>
                        <a:spcBef>
                          <a:spcPts val="0"/>
                        </a:spcBef>
                        <a:spcAft>
                          <a:spcPts val="1200"/>
                        </a:spcAft>
                        <a:buClr>
                          <a:schemeClr val="dk1"/>
                        </a:buClr>
                        <a:buSzPts val="1100"/>
                        <a:buFont typeface="Arial"/>
                        <a:buNone/>
                      </a:pPr>
                      <a:r>
                        <a:rPr lang="fr" sz="1600">
                          <a:solidFill>
                            <a:srgbClr val="5070F0"/>
                          </a:solidFill>
                          <a:latin typeface="Montserrat"/>
                          <a:ea typeface="Montserrat"/>
                          <a:cs typeface="Montserrat"/>
                          <a:sym typeface="Montserrat"/>
                        </a:rPr>
                        <a:t>Pour un accueil café pour 200 personnes</a:t>
                      </a:r>
                      <a:endParaRPr sz="1200">
                        <a:solidFill>
                          <a:srgbClr val="5070F0"/>
                        </a:solidFill>
                        <a:latin typeface="Montserrat"/>
                        <a:ea typeface="Montserrat"/>
                        <a:cs typeface="Montserrat"/>
                        <a:sym typeface="Montserrat"/>
                      </a:endParaRPr>
                    </a:p>
                  </a:txBody>
                  <a:tcPr marT="91425" marB="91425" marR="91425" marL="91425" anchor="ctr">
                    <a:lnL cap="flat" cmpd="sng" w="76200">
                      <a:solidFill>
                        <a:schemeClr val="lt1"/>
                      </a:solidFill>
                      <a:prstDash val="solid"/>
                      <a:round/>
                      <a:headEnd len="sm" w="sm" type="none"/>
                      <a:tailEnd len="sm" w="sm" type="none"/>
                    </a:lnL>
                    <a:lnR cap="flat" cmpd="sng" w="76200">
                      <a:solidFill>
                        <a:schemeClr val="lt1"/>
                      </a:solidFill>
                      <a:prstDash val="solid"/>
                      <a:round/>
                      <a:headEnd len="sm" w="sm" type="none"/>
                      <a:tailEnd len="sm" w="sm" type="none"/>
                    </a:lnR>
                    <a:lnT cap="flat" cmpd="sng" w="76200">
                      <a:solidFill>
                        <a:schemeClr val="lt1"/>
                      </a:solidFill>
                      <a:prstDash val="solid"/>
                      <a:round/>
                      <a:headEnd len="sm" w="sm" type="none"/>
                      <a:tailEnd len="sm" w="sm" type="none"/>
                    </a:lnT>
                    <a:lnB cap="flat" cmpd="sng" w="76200">
                      <a:solidFill>
                        <a:schemeClr val="lt1"/>
                      </a:solidFill>
                      <a:prstDash val="solid"/>
                      <a:round/>
                      <a:headEnd len="sm" w="sm" type="none"/>
                      <a:tailEnd len="sm" w="sm" type="none"/>
                    </a:lnB>
                    <a:solidFill>
                      <a:srgbClr val="E9EDFD"/>
                    </a:solidFill>
                  </a:tcPr>
                </a:tc>
                <a:tc>
                  <a:txBody>
                    <a:bodyPr/>
                    <a:lstStyle/>
                    <a:p>
                      <a:pPr indent="0" lvl="0" marL="0" rtl="0" algn="ctr">
                        <a:spcBef>
                          <a:spcPts val="0"/>
                        </a:spcBef>
                        <a:spcAft>
                          <a:spcPts val="0"/>
                        </a:spcAft>
                        <a:buNone/>
                      </a:pPr>
                      <a:r>
                        <a:rPr lang="fr" sz="1200">
                          <a:solidFill>
                            <a:srgbClr val="5070F0"/>
                          </a:solidFill>
                          <a:latin typeface="Montserrat Black"/>
                          <a:ea typeface="Montserrat Black"/>
                          <a:cs typeface="Montserrat Black"/>
                          <a:sym typeface="Montserrat Black"/>
                        </a:rPr>
                        <a:t>1200 € TTC </a:t>
                      </a:r>
                      <a:endParaRPr sz="1200">
                        <a:solidFill>
                          <a:srgbClr val="5070F0"/>
                        </a:solidFill>
                        <a:latin typeface="Montserrat Black"/>
                        <a:ea typeface="Montserrat Black"/>
                        <a:cs typeface="Montserrat Black"/>
                        <a:sym typeface="Montserrat Black"/>
                      </a:endParaRPr>
                    </a:p>
                  </a:txBody>
                  <a:tcPr marT="91425" marB="91425" marR="91425" marL="91425" anchor="ctr">
                    <a:lnL cap="flat" cmpd="sng" w="76200">
                      <a:solidFill>
                        <a:schemeClr val="lt1"/>
                      </a:solidFill>
                      <a:prstDash val="solid"/>
                      <a:round/>
                      <a:headEnd len="sm" w="sm" type="none"/>
                      <a:tailEnd len="sm" w="sm" type="none"/>
                    </a:lnL>
                    <a:lnR cap="flat" cmpd="sng" w="76200">
                      <a:solidFill>
                        <a:schemeClr val="lt1"/>
                      </a:solidFill>
                      <a:prstDash val="solid"/>
                      <a:round/>
                      <a:headEnd len="sm" w="sm" type="none"/>
                      <a:tailEnd len="sm" w="sm" type="none"/>
                    </a:lnR>
                    <a:lnT cap="flat" cmpd="sng" w="76200">
                      <a:solidFill>
                        <a:schemeClr val="lt1"/>
                      </a:solidFill>
                      <a:prstDash val="solid"/>
                      <a:round/>
                      <a:headEnd len="sm" w="sm" type="none"/>
                      <a:tailEnd len="sm" w="sm" type="none"/>
                    </a:lnT>
                    <a:lnB cap="flat" cmpd="sng" w="76200">
                      <a:solidFill>
                        <a:schemeClr val="lt1"/>
                      </a:solidFill>
                      <a:prstDash val="solid"/>
                      <a:round/>
                      <a:headEnd len="sm" w="sm" type="none"/>
                      <a:tailEnd len="sm" w="sm" type="none"/>
                    </a:lnB>
                    <a:solidFill>
                      <a:srgbClr val="E9EDFD"/>
                    </a:solidFill>
                  </a:tcPr>
                </a:tc>
              </a:tr>
              <a:tr h="381000">
                <a:tc>
                  <a:txBody>
                    <a:bodyPr/>
                    <a:lstStyle/>
                    <a:p>
                      <a:pPr indent="0" lvl="0" marL="0" rtl="0" algn="l">
                        <a:lnSpc>
                          <a:spcPct val="115000"/>
                        </a:lnSpc>
                        <a:spcBef>
                          <a:spcPts val="0"/>
                        </a:spcBef>
                        <a:spcAft>
                          <a:spcPts val="1200"/>
                        </a:spcAft>
                        <a:buNone/>
                      </a:pPr>
                      <a:r>
                        <a:rPr lang="fr" sz="1600">
                          <a:solidFill>
                            <a:srgbClr val="5070F0"/>
                          </a:solidFill>
                          <a:latin typeface="Montserrat"/>
                          <a:ea typeface="Montserrat"/>
                          <a:cs typeface="Montserrat"/>
                          <a:sym typeface="Montserrat"/>
                        </a:rPr>
                        <a:t>Pour 500 flyers, chez un imprimeur</a:t>
                      </a:r>
                      <a:endParaRPr sz="1600">
                        <a:solidFill>
                          <a:srgbClr val="5070F0"/>
                        </a:solidFill>
                        <a:latin typeface="Montserrat"/>
                        <a:ea typeface="Montserrat"/>
                        <a:cs typeface="Montserrat"/>
                        <a:sym typeface="Montserrat"/>
                      </a:endParaRPr>
                    </a:p>
                  </a:txBody>
                  <a:tcPr marT="91425" marB="91425" marR="91425" marL="91425" anchor="ctr">
                    <a:lnL cap="flat" cmpd="sng" w="76200">
                      <a:solidFill>
                        <a:schemeClr val="lt1"/>
                      </a:solidFill>
                      <a:prstDash val="solid"/>
                      <a:round/>
                      <a:headEnd len="sm" w="sm" type="none"/>
                      <a:tailEnd len="sm" w="sm" type="none"/>
                    </a:lnL>
                    <a:lnR cap="flat" cmpd="sng" w="76200">
                      <a:solidFill>
                        <a:schemeClr val="lt1"/>
                      </a:solidFill>
                      <a:prstDash val="solid"/>
                      <a:round/>
                      <a:headEnd len="sm" w="sm" type="none"/>
                      <a:tailEnd len="sm" w="sm" type="none"/>
                    </a:lnR>
                    <a:lnT cap="flat" cmpd="sng" w="76200">
                      <a:solidFill>
                        <a:schemeClr val="lt1"/>
                      </a:solidFill>
                      <a:prstDash val="solid"/>
                      <a:round/>
                      <a:headEnd len="sm" w="sm" type="none"/>
                      <a:tailEnd len="sm" w="sm" type="none"/>
                    </a:lnT>
                    <a:lnB cap="flat" cmpd="sng" w="76200">
                      <a:solidFill>
                        <a:schemeClr val="lt1"/>
                      </a:solidFill>
                      <a:prstDash val="solid"/>
                      <a:round/>
                      <a:headEnd len="sm" w="sm" type="none"/>
                      <a:tailEnd len="sm" w="sm" type="none"/>
                    </a:lnB>
                    <a:solidFill>
                      <a:srgbClr val="E9EDFD"/>
                    </a:solidFill>
                  </a:tcPr>
                </a:tc>
                <a:tc>
                  <a:txBody>
                    <a:bodyPr/>
                    <a:lstStyle/>
                    <a:p>
                      <a:pPr indent="0" lvl="0" marL="0" rtl="0" algn="ctr">
                        <a:spcBef>
                          <a:spcPts val="0"/>
                        </a:spcBef>
                        <a:spcAft>
                          <a:spcPts val="0"/>
                        </a:spcAft>
                        <a:buNone/>
                      </a:pPr>
                      <a:r>
                        <a:rPr lang="fr" sz="1200">
                          <a:solidFill>
                            <a:srgbClr val="5070F0"/>
                          </a:solidFill>
                          <a:latin typeface="Montserrat Black"/>
                          <a:ea typeface="Montserrat Black"/>
                          <a:cs typeface="Montserrat Black"/>
                          <a:sym typeface="Montserrat Black"/>
                        </a:rPr>
                        <a:t>50 € TTC</a:t>
                      </a:r>
                      <a:endParaRPr sz="1200">
                        <a:solidFill>
                          <a:srgbClr val="5070F0"/>
                        </a:solidFill>
                        <a:latin typeface="Montserrat Black"/>
                        <a:ea typeface="Montserrat Black"/>
                        <a:cs typeface="Montserrat Black"/>
                        <a:sym typeface="Montserrat Black"/>
                      </a:endParaRPr>
                    </a:p>
                  </a:txBody>
                  <a:tcPr marT="91425" marB="91425" marR="91425" marL="91425" anchor="ctr">
                    <a:lnL cap="flat" cmpd="sng" w="76200">
                      <a:solidFill>
                        <a:schemeClr val="lt1"/>
                      </a:solidFill>
                      <a:prstDash val="solid"/>
                      <a:round/>
                      <a:headEnd len="sm" w="sm" type="none"/>
                      <a:tailEnd len="sm" w="sm" type="none"/>
                    </a:lnL>
                    <a:lnR cap="flat" cmpd="sng" w="76200">
                      <a:solidFill>
                        <a:schemeClr val="lt1"/>
                      </a:solidFill>
                      <a:prstDash val="solid"/>
                      <a:round/>
                      <a:headEnd len="sm" w="sm" type="none"/>
                      <a:tailEnd len="sm" w="sm" type="none"/>
                    </a:lnR>
                    <a:lnT cap="flat" cmpd="sng" w="76200">
                      <a:solidFill>
                        <a:schemeClr val="lt1"/>
                      </a:solidFill>
                      <a:prstDash val="solid"/>
                      <a:round/>
                      <a:headEnd len="sm" w="sm" type="none"/>
                      <a:tailEnd len="sm" w="sm" type="none"/>
                    </a:lnT>
                    <a:lnB cap="flat" cmpd="sng" w="76200">
                      <a:solidFill>
                        <a:schemeClr val="lt1"/>
                      </a:solidFill>
                      <a:prstDash val="solid"/>
                      <a:round/>
                      <a:headEnd len="sm" w="sm" type="none"/>
                      <a:tailEnd len="sm" w="sm" type="none"/>
                    </a:lnB>
                    <a:solidFill>
                      <a:srgbClr val="E9EDFD"/>
                    </a:solidFill>
                  </a:tcPr>
                </a:tc>
              </a:tr>
              <a:tr h="381000">
                <a:tc>
                  <a:txBody>
                    <a:bodyPr/>
                    <a:lstStyle/>
                    <a:p>
                      <a:pPr indent="0" lvl="0" marL="0" rtl="0" algn="l">
                        <a:lnSpc>
                          <a:spcPct val="115000"/>
                        </a:lnSpc>
                        <a:spcBef>
                          <a:spcPts val="0"/>
                        </a:spcBef>
                        <a:spcAft>
                          <a:spcPts val="1200"/>
                        </a:spcAft>
                        <a:buNone/>
                      </a:pPr>
                      <a:r>
                        <a:rPr lang="fr" sz="1600">
                          <a:solidFill>
                            <a:srgbClr val="5070F0"/>
                          </a:solidFill>
                          <a:latin typeface="Montserrat"/>
                          <a:ea typeface="Montserrat"/>
                          <a:cs typeface="Montserrat"/>
                          <a:sym typeface="Montserrat"/>
                        </a:rPr>
                        <a:t>Pour une campagne via Acteurs publics </a:t>
                      </a:r>
                      <a:r>
                        <a:rPr lang="fr" sz="1600">
                          <a:solidFill>
                            <a:srgbClr val="5070F0"/>
                          </a:solidFill>
                          <a:latin typeface="Montserrat"/>
                          <a:ea typeface="Montserrat"/>
                          <a:cs typeface="Montserrat"/>
                          <a:sym typeface="Montserrat"/>
                        </a:rPr>
                        <a:t>Pour deux mailings auprès de 7500 élus et agents de collectivités</a:t>
                      </a:r>
                      <a:endParaRPr sz="1600">
                        <a:solidFill>
                          <a:srgbClr val="5070F0"/>
                        </a:solidFill>
                        <a:latin typeface="Montserrat"/>
                        <a:ea typeface="Montserrat"/>
                        <a:cs typeface="Montserrat"/>
                        <a:sym typeface="Montserrat"/>
                      </a:endParaRPr>
                    </a:p>
                  </a:txBody>
                  <a:tcPr marT="91425" marB="91425" marR="91425" marL="91425" anchor="ctr">
                    <a:lnL cap="flat" cmpd="sng" w="76200">
                      <a:solidFill>
                        <a:schemeClr val="lt1"/>
                      </a:solidFill>
                      <a:prstDash val="solid"/>
                      <a:round/>
                      <a:headEnd len="sm" w="sm" type="none"/>
                      <a:tailEnd len="sm" w="sm" type="none"/>
                    </a:lnL>
                    <a:lnR cap="flat" cmpd="sng" w="76200">
                      <a:solidFill>
                        <a:schemeClr val="lt1"/>
                      </a:solidFill>
                      <a:prstDash val="solid"/>
                      <a:round/>
                      <a:headEnd len="sm" w="sm" type="none"/>
                      <a:tailEnd len="sm" w="sm" type="none"/>
                    </a:lnR>
                    <a:lnT cap="flat" cmpd="sng" w="76200">
                      <a:solidFill>
                        <a:schemeClr val="lt1"/>
                      </a:solidFill>
                      <a:prstDash val="solid"/>
                      <a:round/>
                      <a:headEnd len="sm" w="sm" type="none"/>
                      <a:tailEnd len="sm" w="sm" type="none"/>
                    </a:lnT>
                    <a:lnB cap="flat" cmpd="sng" w="76200">
                      <a:solidFill>
                        <a:schemeClr val="lt1"/>
                      </a:solidFill>
                      <a:prstDash val="solid"/>
                      <a:round/>
                      <a:headEnd len="sm" w="sm" type="none"/>
                      <a:tailEnd len="sm" w="sm" type="none"/>
                    </a:lnB>
                    <a:solidFill>
                      <a:srgbClr val="E9EDFD"/>
                    </a:solidFill>
                  </a:tcPr>
                </a:tc>
                <a:tc>
                  <a:txBody>
                    <a:bodyPr/>
                    <a:lstStyle/>
                    <a:p>
                      <a:pPr indent="0" lvl="0" marL="0" rtl="0" algn="ctr">
                        <a:spcBef>
                          <a:spcPts val="0"/>
                        </a:spcBef>
                        <a:spcAft>
                          <a:spcPts val="0"/>
                        </a:spcAft>
                        <a:buNone/>
                      </a:pPr>
                      <a:r>
                        <a:rPr lang="fr" sz="1200">
                          <a:solidFill>
                            <a:srgbClr val="5070F0"/>
                          </a:solidFill>
                          <a:latin typeface="Montserrat Black"/>
                          <a:ea typeface="Montserrat Black"/>
                          <a:cs typeface="Montserrat Black"/>
                          <a:sym typeface="Montserrat Black"/>
                        </a:rPr>
                        <a:t>4500 € TTC</a:t>
                      </a:r>
                      <a:endParaRPr sz="1200">
                        <a:solidFill>
                          <a:srgbClr val="5070F0"/>
                        </a:solidFill>
                        <a:latin typeface="Montserrat Black"/>
                        <a:ea typeface="Montserrat Black"/>
                        <a:cs typeface="Montserrat Black"/>
                        <a:sym typeface="Montserrat Black"/>
                      </a:endParaRPr>
                    </a:p>
                  </a:txBody>
                  <a:tcPr marT="91425" marB="91425" marR="91425" marL="91425" anchor="ctr">
                    <a:lnL cap="flat" cmpd="sng" w="76200">
                      <a:solidFill>
                        <a:schemeClr val="lt1"/>
                      </a:solidFill>
                      <a:prstDash val="solid"/>
                      <a:round/>
                      <a:headEnd len="sm" w="sm" type="none"/>
                      <a:tailEnd len="sm" w="sm" type="none"/>
                    </a:lnL>
                    <a:lnR cap="flat" cmpd="sng" w="76200">
                      <a:solidFill>
                        <a:schemeClr val="lt1"/>
                      </a:solidFill>
                      <a:prstDash val="solid"/>
                      <a:round/>
                      <a:headEnd len="sm" w="sm" type="none"/>
                      <a:tailEnd len="sm" w="sm" type="none"/>
                    </a:lnR>
                    <a:lnT cap="flat" cmpd="sng" w="76200">
                      <a:solidFill>
                        <a:schemeClr val="lt1"/>
                      </a:solidFill>
                      <a:prstDash val="solid"/>
                      <a:round/>
                      <a:headEnd len="sm" w="sm" type="none"/>
                      <a:tailEnd len="sm" w="sm" type="none"/>
                    </a:lnT>
                    <a:lnB cap="flat" cmpd="sng" w="76200">
                      <a:solidFill>
                        <a:schemeClr val="lt1"/>
                      </a:solidFill>
                      <a:prstDash val="solid"/>
                      <a:round/>
                      <a:headEnd len="sm" w="sm" type="none"/>
                      <a:tailEnd len="sm" w="sm" type="none"/>
                    </a:lnB>
                    <a:solidFill>
                      <a:srgbClr val="E9EDFD"/>
                    </a:solidFill>
                  </a:tcPr>
                </a:tc>
              </a:tr>
              <a:tr h="381000">
                <a:tc>
                  <a:txBody>
                    <a:bodyPr/>
                    <a:lstStyle/>
                    <a:p>
                      <a:pPr indent="0" lvl="0" marL="0" rtl="0" algn="l">
                        <a:lnSpc>
                          <a:spcPct val="115000"/>
                        </a:lnSpc>
                        <a:spcBef>
                          <a:spcPts val="0"/>
                        </a:spcBef>
                        <a:spcAft>
                          <a:spcPts val="1200"/>
                        </a:spcAft>
                        <a:buNone/>
                      </a:pPr>
                      <a:r>
                        <a:rPr lang="fr" sz="1600">
                          <a:solidFill>
                            <a:srgbClr val="5070F0"/>
                          </a:solidFill>
                          <a:latin typeface="Montserrat"/>
                          <a:ea typeface="Montserrat"/>
                          <a:cs typeface="Montserrat"/>
                          <a:sym typeface="Montserrat"/>
                        </a:rPr>
                        <a:t>Un aller retour en TGV Marseille Lille en 2nd classe</a:t>
                      </a:r>
                      <a:endParaRPr sz="1600">
                        <a:solidFill>
                          <a:srgbClr val="5070F0"/>
                        </a:solidFill>
                        <a:latin typeface="Montserrat"/>
                        <a:ea typeface="Montserrat"/>
                        <a:cs typeface="Montserrat"/>
                        <a:sym typeface="Montserrat"/>
                      </a:endParaRPr>
                    </a:p>
                  </a:txBody>
                  <a:tcPr marT="91425" marB="91425" marR="91425" marL="91425" anchor="ctr">
                    <a:lnL cap="flat" cmpd="sng" w="76200">
                      <a:solidFill>
                        <a:schemeClr val="lt1"/>
                      </a:solidFill>
                      <a:prstDash val="solid"/>
                      <a:round/>
                      <a:headEnd len="sm" w="sm" type="none"/>
                      <a:tailEnd len="sm" w="sm" type="none"/>
                    </a:lnL>
                    <a:lnR cap="flat" cmpd="sng" w="76200">
                      <a:solidFill>
                        <a:schemeClr val="lt1"/>
                      </a:solidFill>
                      <a:prstDash val="solid"/>
                      <a:round/>
                      <a:headEnd len="sm" w="sm" type="none"/>
                      <a:tailEnd len="sm" w="sm" type="none"/>
                    </a:lnR>
                    <a:lnT cap="flat" cmpd="sng" w="76200">
                      <a:solidFill>
                        <a:schemeClr val="lt1"/>
                      </a:solidFill>
                      <a:prstDash val="solid"/>
                      <a:round/>
                      <a:headEnd len="sm" w="sm" type="none"/>
                      <a:tailEnd len="sm" w="sm" type="none"/>
                    </a:lnT>
                    <a:lnB cap="flat" cmpd="sng" w="76200">
                      <a:solidFill>
                        <a:schemeClr val="lt1"/>
                      </a:solidFill>
                      <a:prstDash val="solid"/>
                      <a:round/>
                      <a:headEnd len="sm" w="sm" type="none"/>
                      <a:tailEnd len="sm" w="sm" type="none"/>
                    </a:lnB>
                    <a:solidFill>
                      <a:srgbClr val="E9EDFD"/>
                    </a:solidFill>
                  </a:tcPr>
                </a:tc>
                <a:tc>
                  <a:txBody>
                    <a:bodyPr/>
                    <a:lstStyle/>
                    <a:p>
                      <a:pPr indent="0" lvl="0" marL="0" rtl="0" algn="ctr">
                        <a:spcBef>
                          <a:spcPts val="0"/>
                        </a:spcBef>
                        <a:spcAft>
                          <a:spcPts val="0"/>
                        </a:spcAft>
                        <a:buNone/>
                      </a:pPr>
                      <a:r>
                        <a:rPr lang="fr" sz="1200">
                          <a:solidFill>
                            <a:srgbClr val="5070F0"/>
                          </a:solidFill>
                          <a:latin typeface="Montserrat Black"/>
                          <a:ea typeface="Montserrat Black"/>
                          <a:cs typeface="Montserrat Black"/>
                          <a:sym typeface="Montserrat Black"/>
                        </a:rPr>
                        <a:t>188 € </a:t>
                      </a:r>
                      <a:endParaRPr sz="1200">
                        <a:solidFill>
                          <a:srgbClr val="5070F0"/>
                        </a:solidFill>
                        <a:latin typeface="Montserrat Black"/>
                        <a:ea typeface="Montserrat Black"/>
                        <a:cs typeface="Montserrat Black"/>
                        <a:sym typeface="Montserrat Black"/>
                      </a:endParaRPr>
                    </a:p>
                  </a:txBody>
                  <a:tcPr marT="91425" marB="91425" marR="91425" marL="91425" anchor="ctr">
                    <a:lnL cap="flat" cmpd="sng" w="76200">
                      <a:solidFill>
                        <a:schemeClr val="lt1"/>
                      </a:solidFill>
                      <a:prstDash val="solid"/>
                      <a:round/>
                      <a:headEnd len="sm" w="sm" type="none"/>
                      <a:tailEnd len="sm" w="sm" type="none"/>
                    </a:lnL>
                    <a:lnR cap="flat" cmpd="sng" w="76200">
                      <a:solidFill>
                        <a:schemeClr val="lt1"/>
                      </a:solidFill>
                      <a:prstDash val="solid"/>
                      <a:round/>
                      <a:headEnd len="sm" w="sm" type="none"/>
                      <a:tailEnd len="sm" w="sm" type="none"/>
                    </a:lnR>
                    <a:lnT cap="flat" cmpd="sng" w="76200">
                      <a:solidFill>
                        <a:schemeClr val="lt1"/>
                      </a:solidFill>
                      <a:prstDash val="solid"/>
                      <a:round/>
                      <a:headEnd len="sm" w="sm" type="none"/>
                      <a:tailEnd len="sm" w="sm" type="none"/>
                    </a:lnT>
                    <a:lnB cap="flat" cmpd="sng" w="76200">
                      <a:solidFill>
                        <a:schemeClr val="lt1"/>
                      </a:solidFill>
                      <a:prstDash val="solid"/>
                      <a:round/>
                      <a:headEnd len="sm" w="sm" type="none"/>
                      <a:tailEnd len="sm" w="sm" type="none"/>
                    </a:lnB>
                    <a:solidFill>
                      <a:srgbClr val="E9EDFD"/>
                    </a:solidFill>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sp>
        <p:nvSpPr>
          <p:cNvPr id="529" name="Google Shape;529;p39"/>
          <p:cNvSpPr/>
          <p:nvPr/>
        </p:nvSpPr>
        <p:spPr>
          <a:xfrm>
            <a:off x="629988" y="1566950"/>
            <a:ext cx="2873400" cy="2873400"/>
          </a:xfrm>
          <a:prstGeom prst="ellipse">
            <a:avLst/>
          </a:prstGeom>
          <a:solidFill>
            <a:srgbClr val="5070F0"/>
          </a:solidFill>
          <a:ln>
            <a:noFill/>
          </a:ln>
        </p:spPr>
        <p:txBody>
          <a:bodyPr anchorCtr="0" anchor="b" bIns="0" lIns="91425" spcFirstLastPara="1" rIns="91425" wrap="square" tIns="91425">
            <a:noAutofit/>
          </a:bodyPr>
          <a:lstStyle/>
          <a:p>
            <a:pPr indent="0" lvl="0" marL="0" marR="0" rtl="0" algn="ctr">
              <a:spcBef>
                <a:spcPts val="0"/>
              </a:spcBef>
              <a:spcAft>
                <a:spcPts val="0"/>
              </a:spcAft>
              <a:buNone/>
            </a:pPr>
            <a:r>
              <a:rPr lang="fr" sz="1600">
                <a:solidFill>
                  <a:schemeClr val="lt1"/>
                </a:solidFill>
                <a:latin typeface="Montserrat Black"/>
                <a:ea typeface="Montserrat Black"/>
                <a:cs typeface="Montserrat Black"/>
                <a:sym typeface="Montserrat Black"/>
              </a:rPr>
              <a:t>COMITÉ TECHNIQUE</a:t>
            </a:r>
            <a:endParaRPr sz="1600">
              <a:solidFill>
                <a:schemeClr val="lt1"/>
              </a:solidFill>
              <a:latin typeface="Montserrat Black"/>
              <a:ea typeface="Montserrat Black"/>
              <a:cs typeface="Montserrat Black"/>
              <a:sym typeface="Montserrat Black"/>
            </a:endParaRPr>
          </a:p>
          <a:p>
            <a:pPr indent="0" lvl="0" marL="0" marR="0" rtl="0" algn="ctr">
              <a:spcBef>
                <a:spcPts val="0"/>
              </a:spcBef>
              <a:spcAft>
                <a:spcPts val="0"/>
              </a:spcAft>
              <a:buNone/>
            </a:pPr>
            <a:r>
              <a:rPr lang="fr" sz="1500">
                <a:solidFill>
                  <a:schemeClr val="lt1"/>
                </a:solidFill>
                <a:latin typeface="Montserrat"/>
                <a:ea typeface="Montserrat"/>
                <a:cs typeface="Montserrat"/>
                <a:sym typeface="Montserrat"/>
              </a:rPr>
              <a:t>Piloter la bonne exécution de l’événement</a:t>
            </a:r>
            <a:endParaRPr sz="1500">
              <a:solidFill>
                <a:schemeClr val="lt1"/>
              </a:solidFill>
              <a:latin typeface="Montserrat"/>
              <a:ea typeface="Montserrat"/>
              <a:cs typeface="Montserrat"/>
              <a:sym typeface="Montserrat"/>
            </a:endParaRPr>
          </a:p>
          <a:p>
            <a:pPr indent="0" lvl="0" marL="0" marR="0" rtl="0" algn="ctr">
              <a:spcBef>
                <a:spcPts val="0"/>
              </a:spcBef>
              <a:spcAft>
                <a:spcPts val="0"/>
              </a:spcAft>
              <a:buNone/>
            </a:pPr>
            <a:r>
              <a:t/>
            </a:r>
            <a:endParaRPr sz="1500">
              <a:solidFill>
                <a:schemeClr val="lt1"/>
              </a:solidFill>
              <a:latin typeface="Montserrat"/>
              <a:ea typeface="Montserrat"/>
              <a:cs typeface="Montserrat"/>
              <a:sym typeface="Montserrat"/>
            </a:endParaRPr>
          </a:p>
          <a:p>
            <a:pPr indent="0" lvl="0" marL="0" marR="0" rtl="0" algn="ctr">
              <a:spcBef>
                <a:spcPts val="0"/>
              </a:spcBef>
              <a:spcAft>
                <a:spcPts val="0"/>
              </a:spcAft>
              <a:buClr>
                <a:schemeClr val="dk1"/>
              </a:buClr>
              <a:buSzPts val="1100"/>
              <a:buFont typeface="Arial"/>
              <a:buNone/>
            </a:pPr>
            <a:r>
              <a:rPr i="1" lang="fr" sz="1000">
                <a:solidFill>
                  <a:schemeClr val="lt1"/>
                </a:solidFill>
                <a:latin typeface="Montserrat"/>
                <a:ea typeface="Montserrat"/>
                <a:cs typeface="Montserrat"/>
                <a:sym typeface="Montserrat"/>
              </a:rPr>
              <a:t>Les techniciens, </a:t>
            </a:r>
            <a:br>
              <a:rPr i="1" lang="fr" sz="1000">
                <a:solidFill>
                  <a:schemeClr val="lt1"/>
                </a:solidFill>
                <a:latin typeface="Montserrat"/>
                <a:ea typeface="Montserrat"/>
                <a:cs typeface="Montserrat"/>
                <a:sym typeface="Montserrat"/>
              </a:rPr>
            </a:br>
            <a:r>
              <a:rPr i="1" lang="fr" sz="1000">
                <a:solidFill>
                  <a:schemeClr val="lt1"/>
                </a:solidFill>
                <a:latin typeface="Montserrat"/>
                <a:ea typeface="Montserrat"/>
                <a:cs typeface="Montserrat"/>
                <a:sym typeface="Montserrat"/>
              </a:rPr>
              <a:t>les chargés de missions, </a:t>
            </a:r>
            <a:br>
              <a:rPr i="1" lang="fr" sz="1000">
                <a:solidFill>
                  <a:schemeClr val="lt1"/>
                </a:solidFill>
                <a:latin typeface="Montserrat"/>
                <a:ea typeface="Montserrat"/>
                <a:cs typeface="Montserrat"/>
                <a:sym typeface="Montserrat"/>
              </a:rPr>
            </a:br>
            <a:r>
              <a:rPr i="1" lang="fr" sz="1000">
                <a:solidFill>
                  <a:schemeClr val="lt1"/>
                </a:solidFill>
                <a:latin typeface="Montserrat"/>
                <a:ea typeface="Montserrat"/>
                <a:cs typeface="Montserrat"/>
                <a:sym typeface="Montserrat"/>
              </a:rPr>
              <a:t>les communicants…</a:t>
            </a:r>
            <a:endParaRPr i="1" sz="1000">
              <a:solidFill>
                <a:schemeClr val="lt1"/>
              </a:solidFill>
              <a:latin typeface="Montserrat"/>
              <a:ea typeface="Montserrat"/>
              <a:cs typeface="Montserrat"/>
              <a:sym typeface="Montserrat"/>
            </a:endParaRPr>
          </a:p>
        </p:txBody>
      </p:sp>
      <p:sp>
        <p:nvSpPr>
          <p:cNvPr id="530" name="Google Shape;530;p39"/>
          <p:cNvSpPr/>
          <p:nvPr/>
        </p:nvSpPr>
        <p:spPr>
          <a:xfrm>
            <a:off x="0" y="287425"/>
            <a:ext cx="9144000" cy="1021200"/>
          </a:xfrm>
          <a:prstGeom prst="rect">
            <a:avLst/>
          </a:prstGeom>
          <a:noFill/>
          <a:ln>
            <a:noFill/>
          </a:ln>
        </p:spPr>
        <p:txBody>
          <a:bodyPr anchorCtr="0" anchor="t" bIns="45725" lIns="45725" spcFirstLastPara="1" rIns="45725" wrap="square" tIns="45725">
            <a:noAutofit/>
          </a:bodyPr>
          <a:lstStyle/>
          <a:p>
            <a:pPr indent="0" lvl="0" marL="0" rtl="0" algn="ctr">
              <a:spcBef>
                <a:spcPts val="0"/>
              </a:spcBef>
              <a:spcAft>
                <a:spcPts val="0"/>
              </a:spcAft>
              <a:buClr>
                <a:schemeClr val="dk1"/>
              </a:buClr>
              <a:buSzPts val="1100"/>
              <a:buFont typeface="Arial"/>
              <a:buNone/>
            </a:pPr>
            <a:r>
              <a:rPr lang="fr" sz="3000">
                <a:solidFill>
                  <a:srgbClr val="2D134B"/>
                </a:solidFill>
                <a:latin typeface="Montserrat Black"/>
                <a:ea typeface="Montserrat Black"/>
                <a:cs typeface="Montserrat Black"/>
                <a:sym typeface="Montserrat Black"/>
              </a:rPr>
              <a:t>Quelles instances pour piloter l’organisation de l’évènement ? </a:t>
            </a:r>
            <a:endParaRPr sz="3000">
              <a:solidFill>
                <a:srgbClr val="2D134B"/>
              </a:solidFill>
              <a:latin typeface="Montserrat Black"/>
              <a:ea typeface="Montserrat Black"/>
              <a:cs typeface="Montserrat Black"/>
              <a:sym typeface="Montserrat Black"/>
            </a:endParaRPr>
          </a:p>
        </p:txBody>
      </p:sp>
      <p:pic>
        <p:nvPicPr>
          <p:cNvPr id="531" name="Google Shape;531;p39"/>
          <p:cNvPicPr preferRelativeResize="0"/>
          <p:nvPr/>
        </p:nvPicPr>
        <p:blipFill rotWithShape="1">
          <a:blip r:embed="rId3">
            <a:alphaModFix/>
          </a:blip>
          <a:srcRect b="22856" l="6195" r="6054" t="11388"/>
          <a:stretch/>
        </p:blipFill>
        <p:spPr>
          <a:xfrm>
            <a:off x="1615288" y="1818925"/>
            <a:ext cx="902800" cy="676499"/>
          </a:xfrm>
          <a:prstGeom prst="rect">
            <a:avLst/>
          </a:prstGeom>
          <a:noFill/>
          <a:ln>
            <a:noFill/>
          </a:ln>
        </p:spPr>
      </p:pic>
      <p:sp>
        <p:nvSpPr>
          <p:cNvPr id="532" name="Google Shape;532;p39"/>
          <p:cNvSpPr/>
          <p:nvPr/>
        </p:nvSpPr>
        <p:spPr>
          <a:xfrm>
            <a:off x="5640638" y="1566950"/>
            <a:ext cx="2873400" cy="2873400"/>
          </a:xfrm>
          <a:prstGeom prst="ellipse">
            <a:avLst/>
          </a:prstGeom>
          <a:solidFill>
            <a:srgbClr val="5070F0"/>
          </a:solidFill>
          <a:ln>
            <a:noFill/>
          </a:ln>
        </p:spPr>
        <p:txBody>
          <a:bodyPr anchorCtr="0" anchor="b" bIns="91425" lIns="91425" spcFirstLastPara="1" rIns="91425" wrap="square" tIns="91425">
            <a:noAutofit/>
          </a:bodyPr>
          <a:lstStyle/>
          <a:p>
            <a:pPr indent="0" lvl="0" marL="0" marR="0" rtl="0" algn="ctr">
              <a:spcBef>
                <a:spcPts val="0"/>
              </a:spcBef>
              <a:spcAft>
                <a:spcPts val="0"/>
              </a:spcAft>
              <a:buNone/>
            </a:pPr>
            <a:r>
              <a:rPr lang="fr" sz="1600">
                <a:solidFill>
                  <a:schemeClr val="lt1"/>
                </a:solidFill>
                <a:latin typeface="Montserrat Black"/>
                <a:ea typeface="Montserrat Black"/>
                <a:cs typeface="Montserrat Black"/>
                <a:sym typeface="Montserrat Black"/>
              </a:rPr>
              <a:t>COMITÉ STRATÉGIQUE</a:t>
            </a:r>
            <a:endParaRPr sz="1600">
              <a:solidFill>
                <a:schemeClr val="lt1"/>
              </a:solidFill>
              <a:latin typeface="Montserrat Black"/>
              <a:ea typeface="Montserrat Black"/>
              <a:cs typeface="Montserrat Black"/>
              <a:sym typeface="Montserrat Black"/>
            </a:endParaRPr>
          </a:p>
          <a:p>
            <a:pPr indent="0" lvl="0" marL="0" marR="0" rtl="0" algn="ctr">
              <a:spcBef>
                <a:spcPts val="0"/>
              </a:spcBef>
              <a:spcAft>
                <a:spcPts val="0"/>
              </a:spcAft>
              <a:buNone/>
            </a:pPr>
            <a:r>
              <a:rPr lang="fr" sz="1500">
                <a:solidFill>
                  <a:schemeClr val="lt1"/>
                </a:solidFill>
                <a:latin typeface="Montserrat"/>
                <a:ea typeface="Montserrat"/>
                <a:cs typeface="Montserrat"/>
                <a:sym typeface="Montserrat"/>
              </a:rPr>
              <a:t>Ancrer l'événement </a:t>
            </a:r>
            <a:br>
              <a:rPr lang="fr" sz="1500">
                <a:solidFill>
                  <a:schemeClr val="lt1"/>
                </a:solidFill>
                <a:latin typeface="Montserrat"/>
                <a:ea typeface="Montserrat"/>
                <a:cs typeface="Montserrat"/>
                <a:sym typeface="Montserrat"/>
              </a:rPr>
            </a:br>
            <a:r>
              <a:rPr lang="fr" sz="1500">
                <a:solidFill>
                  <a:schemeClr val="lt1"/>
                </a:solidFill>
                <a:latin typeface="Montserrat"/>
                <a:ea typeface="Montserrat"/>
                <a:cs typeface="Montserrat"/>
                <a:sym typeface="Montserrat"/>
              </a:rPr>
              <a:t>sur le territoire</a:t>
            </a:r>
            <a:endParaRPr sz="1500">
              <a:solidFill>
                <a:schemeClr val="lt1"/>
              </a:solidFill>
              <a:latin typeface="Montserrat"/>
              <a:ea typeface="Montserrat"/>
              <a:cs typeface="Montserrat"/>
              <a:sym typeface="Montserrat"/>
            </a:endParaRPr>
          </a:p>
          <a:p>
            <a:pPr indent="0" lvl="0" marL="0" marR="0" rtl="0" algn="ctr">
              <a:spcBef>
                <a:spcPts val="0"/>
              </a:spcBef>
              <a:spcAft>
                <a:spcPts val="0"/>
              </a:spcAft>
              <a:buNone/>
            </a:pPr>
            <a:r>
              <a:t/>
            </a:r>
            <a:endParaRPr sz="1500">
              <a:solidFill>
                <a:schemeClr val="lt1"/>
              </a:solidFill>
              <a:latin typeface="Montserrat"/>
              <a:ea typeface="Montserrat"/>
              <a:cs typeface="Montserrat"/>
              <a:sym typeface="Montserrat"/>
            </a:endParaRPr>
          </a:p>
          <a:p>
            <a:pPr indent="0" lvl="0" marL="0" marR="0" rtl="0" algn="ctr">
              <a:spcBef>
                <a:spcPts val="0"/>
              </a:spcBef>
              <a:spcAft>
                <a:spcPts val="0"/>
              </a:spcAft>
              <a:buNone/>
            </a:pPr>
            <a:r>
              <a:rPr i="1" lang="fr" sz="1000">
                <a:solidFill>
                  <a:schemeClr val="lt1"/>
                </a:solidFill>
                <a:latin typeface="Montserrat"/>
                <a:ea typeface="Montserrat"/>
                <a:cs typeface="Montserrat"/>
                <a:sym typeface="Montserrat"/>
              </a:rPr>
              <a:t>Élus, décideurs…</a:t>
            </a:r>
            <a:endParaRPr i="1" sz="1000">
              <a:solidFill>
                <a:schemeClr val="lt1"/>
              </a:solidFill>
              <a:latin typeface="Montserrat"/>
              <a:ea typeface="Montserrat"/>
              <a:cs typeface="Montserrat"/>
              <a:sym typeface="Montserrat"/>
            </a:endParaRPr>
          </a:p>
        </p:txBody>
      </p:sp>
      <p:pic>
        <p:nvPicPr>
          <p:cNvPr id="533" name="Google Shape;533;p39"/>
          <p:cNvPicPr preferRelativeResize="0"/>
          <p:nvPr/>
        </p:nvPicPr>
        <p:blipFill rotWithShape="1">
          <a:blip r:embed="rId3">
            <a:alphaModFix/>
          </a:blip>
          <a:srcRect b="22856" l="6195" r="6054" t="11388"/>
          <a:stretch/>
        </p:blipFill>
        <p:spPr>
          <a:xfrm>
            <a:off x="6625938" y="1818925"/>
            <a:ext cx="902801" cy="676499"/>
          </a:xfrm>
          <a:prstGeom prst="rect">
            <a:avLst/>
          </a:prstGeom>
          <a:noFill/>
          <a:ln>
            <a:noFill/>
          </a:ln>
        </p:spPr>
      </p:pic>
      <p:sp>
        <p:nvSpPr>
          <p:cNvPr id="534" name="Google Shape;534;p39"/>
          <p:cNvSpPr/>
          <p:nvPr/>
        </p:nvSpPr>
        <p:spPr>
          <a:xfrm rot="10800000">
            <a:off x="3124388" y="3175750"/>
            <a:ext cx="2721600" cy="576300"/>
          </a:xfrm>
          <a:prstGeom prst="rightArrow">
            <a:avLst>
              <a:gd fmla="val 50000" name="adj1"/>
              <a:gd fmla="val 50000" name="adj2"/>
            </a:avLst>
          </a:prstGeom>
          <a:solidFill>
            <a:srgbClr val="E9EDF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2D134B"/>
              </a:solidFill>
              <a:latin typeface="Montserrat Medium"/>
              <a:ea typeface="Montserrat Medium"/>
              <a:cs typeface="Montserrat Medium"/>
              <a:sym typeface="Montserrat Medium"/>
            </a:endParaRPr>
          </a:p>
        </p:txBody>
      </p:sp>
      <p:sp>
        <p:nvSpPr>
          <p:cNvPr id="535" name="Google Shape;535;p39"/>
          <p:cNvSpPr/>
          <p:nvPr/>
        </p:nvSpPr>
        <p:spPr>
          <a:xfrm>
            <a:off x="3298013" y="3175750"/>
            <a:ext cx="2721600" cy="576300"/>
          </a:xfrm>
          <a:prstGeom prst="rightArrow">
            <a:avLst>
              <a:gd fmla="val 50000" name="adj1"/>
              <a:gd fmla="val 50000" name="adj2"/>
            </a:avLst>
          </a:prstGeom>
          <a:solidFill>
            <a:srgbClr val="E9EDF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rgbClr val="2D134B"/>
                </a:solidFill>
                <a:latin typeface="Montserrat Medium"/>
                <a:ea typeface="Montserrat Medium"/>
                <a:cs typeface="Montserrat Medium"/>
                <a:sym typeface="Montserrat Medium"/>
              </a:rPr>
              <a:t>COMMUNICATION</a:t>
            </a:r>
            <a:endParaRPr>
              <a:solidFill>
                <a:srgbClr val="2D134B"/>
              </a:solidFill>
              <a:latin typeface="Montserrat Medium"/>
              <a:ea typeface="Montserrat Medium"/>
              <a:cs typeface="Montserrat Medium"/>
              <a:sym typeface="Montserrat Medium"/>
            </a:endParaRPr>
          </a:p>
        </p:txBody>
      </p:sp>
      <p:sp>
        <p:nvSpPr>
          <p:cNvPr id="536" name="Google Shape;536;p39"/>
          <p:cNvSpPr/>
          <p:nvPr/>
        </p:nvSpPr>
        <p:spPr>
          <a:xfrm rot="10800000">
            <a:off x="3124388" y="2283600"/>
            <a:ext cx="2721600" cy="576300"/>
          </a:xfrm>
          <a:prstGeom prst="rightArrow">
            <a:avLst>
              <a:gd fmla="val 50000" name="adj1"/>
              <a:gd fmla="val 50000" name="adj2"/>
            </a:avLst>
          </a:prstGeom>
          <a:solidFill>
            <a:srgbClr val="E9EDF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2D134B"/>
              </a:solidFill>
              <a:latin typeface="Montserrat Medium"/>
              <a:ea typeface="Montserrat Medium"/>
              <a:cs typeface="Montserrat Medium"/>
              <a:sym typeface="Montserrat Medium"/>
            </a:endParaRPr>
          </a:p>
        </p:txBody>
      </p:sp>
      <p:sp>
        <p:nvSpPr>
          <p:cNvPr id="537" name="Google Shape;537;p39"/>
          <p:cNvSpPr/>
          <p:nvPr/>
        </p:nvSpPr>
        <p:spPr>
          <a:xfrm>
            <a:off x="3298013" y="2283600"/>
            <a:ext cx="2721600" cy="576300"/>
          </a:xfrm>
          <a:prstGeom prst="rightArrow">
            <a:avLst>
              <a:gd fmla="val 50000" name="adj1"/>
              <a:gd fmla="val 50000" name="adj2"/>
            </a:avLst>
          </a:prstGeom>
          <a:solidFill>
            <a:srgbClr val="E9EDF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rgbClr val="2D134B"/>
                </a:solidFill>
                <a:latin typeface="Montserrat Medium"/>
                <a:ea typeface="Montserrat Medium"/>
                <a:cs typeface="Montserrat Medium"/>
                <a:sym typeface="Montserrat Medium"/>
              </a:rPr>
              <a:t>PROGRAMMATION</a:t>
            </a:r>
            <a:endParaRPr>
              <a:solidFill>
                <a:srgbClr val="2D134B"/>
              </a:solidFill>
              <a:latin typeface="Montserrat Medium"/>
              <a:ea typeface="Montserrat Medium"/>
              <a:cs typeface="Montserrat Medium"/>
              <a:sym typeface="Montserrat Medium"/>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p40"/>
          <p:cNvSpPr/>
          <p:nvPr/>
        </p:nvSpPr>
        <p:spPr>
          <a:xfrm>
            <a:off x="180000" y="180000"/>
            <a:ext cx="8784000" cy="4783800"/>
          </a:xfrm>
          <a:prstGeom prst="rect">
            <a:avLst/>
          </a:prstGeom>
          <a:noFill/>
          <a:ln cap="flat" cmpd="sng" w="19050">
            <a:solidFill>
              <a:srgbClr val="2D134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43" name="Google Shape;543;p40"/>
          <p:cNvSpPr txBox="1"/>
          <p:nvPr/>
        </p:nvSpPr>
        <p:spPr>
          <a:xfrm>
            <a:off x="180000" y="180000"/>
            <a:ext cx="8784000" cy="481800"/>
          </a:xfrm>
          <a:prstGeom prst="rect">
            <a:avLst/>
          </a:prstGeom>
          <a:solidFill>
            <a:srgbClr val="2D134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sz="1800">
                <a:solidFill>
                  <a:srgbClr val="FCFCFC"/>
                </a:solidFill>
                <a:latin typeface="Montserrat Black"/>
                <a:ea typeface="Montserrat Black"/>
                <a:cs typeface="Montserrat Black"/>
                <a:sym typeface="Montserrat Black"/>
              </a:rPr>
              <a:t>Qu’est-ce que l’événement a produit ?</a:t>
            </a:r>
            <a:endParaRPr sz="1800">
              <a:solidFill>
                <a:srgbClr val="FCFCFC"/>
              </a:solidFill>
              <a:latin typeface="Montserrat Black"/>
              <a:ea typeface="Montserrat Black"/>
              <a:cs typeface="Montserrat Black"/>
              <a:sym typeface="Montserrat Black"/>
            </a:endParaRPr>
          </a:p>
        </p:txBody>
      </p:sp>
      <p:pic>
        <p:nvPicPr>
          <p:cNvPr id="544" name="Google Shape;544;p40"/>
          <p:cNvPicPr preferRelativeResize="0"/>
          <p:nvPr/>
        </p:nvPicPr>
        <p:blipFill>
          <a:blip r:embed="rId3">
            <a:alphaModFix/>
          </a:blip>
          <a:stretch>
            <a:fillRect/>
          </a:stretch>
        </p:blipFill>
        <p:spPr>
          <a:xfrm rot="876540">
            <a:off x="8547708" y="253471"/>
            <a:ext cx="335759" cy="334859"/>
          </a:xfrm>
          <a:prstGeom prst="rect">
            <a:avLst/>
          </a:prstGeom>
          <a:noFill/>
          <a:ln>
            <a:noFill/>
          </a:ln>
        </p:spPr>
      </p:pic>
      <p:sp>
        <p:nvSpPr>
          <p:cNvPr id="545" name="Google Shape;545;p40"/>
          <p:cNvSpPr/>
          <p:nvPr/>
        </p:nvSpPr>
        <p:spPr>
          <a:xfrm>
            <a:off x="450000" y="2325485"/>
            <a:ext cx="1561800" cy="642300"/>
          </a:xfrm>
          <a:prstGeom prst="rect">
            <a:avLst/>
          </a:prstGeom>
          <a:solidFill>
            <a:srgbClr val="E9EDF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 sz="1100">
                <a:solidFill>
                  <a:srgbClr val="5070F0"/>
                </a:solidFill>
                <a:latin typeface="Montserrat"/>
                <a:ea typeface="Montserrat"/>
                <a:cs typeface="Montserrat"/>
                <a:sym typeface="Montserrat"/>
              </a:rPr>
              <a:t>Mon objectif</a:t>
            </a:r>
            <a:endParaRPr b="1" sz="700">
              <a:solidFill>
                <a:srgbClr val="5070F0"/>
              </a:solidFill>
              <a:latin typeface="Montserrat"/>
              <a:ea typeface="Montserrat"/>
              <a:cs typeface="Montserrat"/>
              <a:sym typeface="Montserrat"/>
            </a:endParaRPr>
          </a:p>
        </p:txBody>
      </p:sp>
      <p:sp>
        <p:nvSpPr>
          <p:cNvPr id="546" name="Google Shape;546;p40"/>
          <p:cNvSpPr/>
          <p:nvPr/>
        </p:nvSpPr>
        <p:spPr>
          <a:xfrm>
            <a:off x="2603375" y="1285075"/>
            <a:ext cx="1561800" cy="642300"/>
          </a:xfrm>
          <a:prstGeom prst="rect">
            <a:avLst/>
          </a:prstGeom>
          <a:solidFill>
            <a:srgbClr val="E9EDF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 sz="1100">
                <a:solidFill>
                  <a:srgbClr val="5070F0"/>
                </a:solidFill>
                <a:latin typeface="Montserrat"/>
                <a:ea typeface="Montserrat"/>
                <a:cs typeface="Montserrat"/>
                <a:sym typeface="Montserrat"/>
              </a:rPr>
              <a:t>Partie prenante 1</a:t>
            </a:r>
            <a:endParaRPr b="1" sz="700">
              <a:solidFill>
                <a:srgbClr val="5070F0"/>
              </a:solidFill>
              <a:latin typeface="Montserrat"/>
              <a:ea typeface="Montserrat"/>
              <a:cs typeface="Montserrat"/>
              <a:sym typeface="Montserrat"/>
            </a:endParaRPr>
          </a:p>
        </p:txBody>
      </p:sp>
      <p:sp>
        <p:nvSpPr>
          <p:cNvPr id="547" name="Google Shape;547;p40"/>
          <p:cNvSpPr/>
          <p:nvPr/>
        </p:nvSpPr>
        <p:spPr>
          <a:xfrm>
            <a:off x="2603375" y="2325485"/>
            <a:ext cx="1561800" cy="642300"/>
          </a:xfrm>
          <a:prstGeom prst="rect">
            <a:avLst/>
          </a:prstGeom>
          <a:solidFill>
            <a:srgbClr val="E9EDF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 sz="1100">
                <a:solidFill>
                  <a:srgbClr val="5070F0"/>
                </a:solidFill>
                <a:latin typeface="Montserrat"/>
                <a:ea typeface="Montserrat"/>
                <a:cs typeface="Montserrat"/>
                <a:sym typeface="Montserrat"/>
              </a:rPr>
              <a:t>Partie prenante 2</a:t>
            </a:r>
            <a:endParaRPr b="1" sz="700">
              <a:solidFill>
                <a:srgbClr val="5070F0"/>
              </a:solidFill>
              <a:latin typeface="Montserrat"/>
              <a:ea typeface="Montserrat"/>
              <a:cs typeface="Montserrat"/>
              <a:sym typeface="Montserrat"/>
            </a:endParaRPr>
          </a:p>
        </p:txBody>
      </p:sp>
      <p:sp>
        <p:nvSpPr>
          <p:cNvPr id="548" name="Google Shape;548;p40"/>
          <p:cNvSpPr/>
          <p:nvPr/>
        </p:nvSpPr>
        <p:spPr>
          <a:xfrm>
            <a:off x="2603375" y="3360183"/>
            <a:ext cx="1561800" cy="642300"/>
          </a:xfrm>
          <a:prstGeom prst="rect">
            <a:avLst/>
          </a:prstGeom>
          <a:solidFill>
            <a:srgbClr val="E9EDF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 sz="1100">
                <a:solidFill>
                  <a:srgbClr val="5070F0"/>
                </a:solidFill>
                <a:latin typeface="Montserrat"/>
                <a:ea typeface="Montserrat"/>
                <a:cs typeface="Montserrat"/>
                <a:sym typeface="Montserrat"/>
              </a:rPr>
              <a:t>Partie prenante 3</a:t>
            </a:r>
            <a:endParaRPr b="1" sz="700">
              <a:solidFill>
                <a:srgbClr val="5070F0"/>
              </a:solidFill>
              <a:latin typeface="Montserrat"/>
              <a:ea typeface="Montserrat"/>
              <a:cs typeface="Montserrat"/>
              <a:sym typeface="Montserrat"/>
            </a:endParaRPr>
          </a:p>
        </p:txBody>
      </p:sp>
      <p:sp>
        <p:nvSpPr>
          <p:cNvPr id="549" name="Google Shape;549;p40"/>
          <p:cNvSpPr/>
          <p:nvPr/>
        </p:nvSpPr>
        <p:spPr>
          <a:xfrm>
            <a:off x="4845675" y="1287920"/>
            <a:ext cx="1561800" cy="155100"/>
          </a:xfrm>
          <a:prstGeom prst="rect">
            <a:avLst/>
          </a:prstGeom>
          <a:solidFill>
            <a:srgbClr val="E9EDF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 sz="1100">
                <a:solidFill>
                  <a:srgbClr val="5070F0"/>
                </a:solidFill>
                <a:latin typeface="Montserrat"/>
                <a:ea typeface="Montserrat"/>
                <a:cs typeface="Montserrat"/>
                <a:sym typeface="Montserrat"/>
              </a:rPr>
              <a:t>Effet attendu</a:t>
            </a:r>
            <a:endParaRPr b="1" sz="700">
              <a:solidFill>
                <a:srgbClr val="5070F0"/>
              </a:solidFill>
              <a:latin typeface="Montserrat"/>
              <a:ea typeface="Montserrat"/>
              <a:cs typeface="Montserrat"/>
              <a:sym typeface="Montserrat"/>
            </a:endParaRPr>
          </a:p>
        </p:txBody>
      </p:sp>
      <p:sp>
        <p:nvSpPr>
          <p:cNvPr id="550" name="Google Shape;550;p40"/>
          <p:cNvSpPr/>
          <p:nvPr/>
        </p:nvSpPr>
        <p:spPr>
          <a:xfrm>
            <a:off x="4845675" y="1531635"/>
            <a:ext cx="1561800" cy="155100"/>
          </a:xfrm>
          <a:prstGeom prst="rect">
            <a:avLst/>
          </a:prstGeom>
          <a:solidFill>
            <a:srgbClr val="E9EDF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 sz="1100">
                <a:solidFill>
                  <a:srgbClr val="5070F0"/>
                </a:solidFill>
                <a:latin typeface="Montserrat"/>
                <a:ea typeface="Montserrat"/>
                <a:cs typeface="Montserrat"/>
                <a:sym typeface="Montserrat"/>
              </a:rPr>
              <a:t>Effet attendu</a:t>
            </a:r>
            <a:endParaRPr b="1" sz="700">
              <a:solidFill>
                <a:srgbClr val="5070F0"/>
              </a:solidFill>
              <a:latin typeface="Montserrat"/>
              <a:ea typeface="Montserrat"/>
              <a:cs typeface="Montserrat"/>
              <a:sym typeface="Montserrat"/>
            </a:endParaRPr>
          </a:p>
        </p:txBody>
      </p:sp>
      <p:sp>
        <p:nvSpPr>
          <p:cNvPr id="551" name="Google Shape;551;p40"/>
          <p:cNvSpPr/>
          <p:nvPr/>
        </p:nvSpPr>
        <p:spPr>
          <a:xfrm>
            <a:off x="4845675" y="1775349"/>
            <a:ext cx="1561800" cy="155100"/>
          </a:xfrm>
          <a:prstGeom prst="rect">
            <a:avLst/>
          </a:prstGeom>
          <a:solidFill>
            <a:srgbClr val="E9EDF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 sz="1100">
                <a:solidFill>
                  <a:srgbClr val="5070F0"/>
                </a:solidFill>
                <a:latin typeface="Montserrat"/>
                <a:ea typeface="Montserrat"/>
                <a:cs typeface="Montserrat"/>
                <a:sym typeface="Montserrat"/>
              </a:rPr>
              <a:t>Effet attendu</a:t>
            </a:r>
            <a:endParaRPr b="1" sz="700">
              <a:solidFill>
                <a:srgbClr val="5070F0"/>
              </a:solidFill>
              <a:latin typeface="Montserrat"/>
              <a:ea typeface="Montserrat"/>
              <a:cs typeface="Montserrat"/>
              <a:sym typeface="Montserrat"/>
            </a:endParaRPr>
          </a:p>
        </p:txBody>
      </p:sp>
      <p:cxnSp>
        <p:nvCxnSpPr>
          <p:cNvPr id="552" name="Google Shape;552;p40"/>
          <p:cNvCxnSpPr>
            <a:stCxn id="545" idx="3"/>
            <a:endCxn id="546" idx="1"/>
          </p:cNvCxnSpPr>
          <p:nvPr/>
        </p:nvCxnSpPr>
        <p:spPr>
          <a:xfrm flipH="1" rot="10800000">
            <a:off x="2011800" y="1606235"/>
            <a:ext cx="591600" cy="1040400"/>
          </a:xfrm>
          <a:prstGeom prst="straightConnector1">
            <a:avLst/>
          </a:prstGeom>
          <a:noFill/>
          <a:ln cap="flat" cmpd="sng" w="9525">
            <a:solidFill>
              <a:srgbClr val="5070F0"/>
            </a:solidFill>
            <a:prstDash val="solid"/>
            <a:round/>
            <a:headEnd len="med" w="med" type="none"/>
            <a:tailEnd len="med" w="med" type="triangle"/>
          </a:ln>
        </p:spPr>
      </p:cxnSp>
      <p:cxnSp>
        <p:nvCxnSpPr>
          <p:cNvPr id="553" name="Google Shape;553;p40"/>
          <p:cNvCxnSpPr>
            <a:stCxn id="545" idx="3"/>
            <a:endCxn id="547" idx="1"/>
          </p:cNvCxnSpPr>
          <p:nvPr/>
        </p:nvCxnSpPr>
        <p:spPr>
          <a:xfrm>
            <a:off x="2011800" y="2646635"/>
            <a:ext cx="591600" cy="0"/>
          </a:xfrm>
          <a:prstGeom prst="straightConnector1">
            <a:avLst/>
          </a:prstGeom>
          <a:noFill/>
          <a:ln cap="flat" cmpd="sng" w="9525">
            <a:solidFill>
              <a:srgbClr val="5070F0"/>
            </a:solidFill>
            <a:prstDash val="solid"/>
            <a:round/>
            <a:headEnd len="med" w="med" type="none"/>
            <a:tailEnd len="med" w="med" type="triangle"/>
          </a:ln>
        </p:spPr>
      </p:cxnSp>
      <p:cxnSp>
        <p:nvCxnSpPr>
          <p:cNvPr id="554" name="Google Shape;554;p40"/>
          <p:cNvCxnSpPr>
            <a:stCxn id="545" idx="3"/>
            <a:endCxn id="548" idx="1"/>
          </p:cNvCxnSpPr>
          <p:nvPr/>
        </p:nvCxnSpPr>
        <p:spPr>
          <a:xfrm>
            <a:off x="2011800" y="2646635"/>
            <a:ext cx="591600" cy="1034700"/>
          </a:xfrm>
          <a:prstGeom prst="straightConnector1">
            <a:avLst/>
          </a:prstGeom>
          <a:noFill/>
          <a:ln cap="flat" cmpd="sng" w="9525">
            <a:solidFill>
              <a:srgbClr val="5070F0"/>
            </a:solidFill>
            <a:prstDash val="solid"/>
            <a:round/>
            <a:headEnd len="med" w="med" type="none"/>
            <a:tailEnd len="med" w="med" type="triangle"/>
          </a:ln>
        </p:spPr>
      </p:cxnSp>
      <p:cxnSp>
        <p:nvCxnSpPr>
          <p:cNvPr id="555" name="Google Shape;555;p40"/>
          <p:cNvCxnSpPr>
            <a:stCxn id="546" idx="3"/>
            <a:endCxn id="549" idx="1"/>
          </p:cNvCxnSpPr>
          <p:nvPr/>
        </p:nvCxnSpPr>
        <p:spPr>
          <a:xfrm flipH="1" rot="10800000">
            <a:off x="4165175" y="1365325"/>
            <a:ext cx="680400" cy="240900"/>
          </a:xfrm>
          <a:prstGeom prst="straightConnector1">
            <a:avLst/>
          </a:prstGeom>
          <a:noFill/>
          <a:ln cap="flat" cmpd="sng" w="9525">
            <a:solidFill>
              <a:srgbClr val="5070F0"/>
            </a:solidFill>
            <a:prstDash val="solid"/>
            <a:round/>
            <a:headEnd len="med" w="med" type="none"/>
            <a:tailEnd len="med" w="med" type="triangle"/>
          </a:ln>
        </p:spPr>
      </p:cxnSp>
      <p:cxnSp>
        <p:nvCxnSpPr>
          <p:cNvPr id="556" name="Google Shape;556;p40"/>
          <p:cNvCxnSpPr>
            <a:stCxn id="546" idx="3"/>
            <a:endCxn id="550" idx="1"/>
          </p:cNvCxnSpPr>
          <p:nvPr/>
        </p:nvCxnSpPr>
        <p:spPr>
          <a:xfrm>
            <a:off x="4165175" y="1606225"/>
            <a:ext cx="680400" cy="3000"/>
          </a:xfrm>
          <a:prstGeom prst="straightConnector1">
            <a:avLst/>
          </a:prstGeom>
          <a:noFill/>
          <a:ln cap="flat" cmpd="sng" w="9525">
            <a:solidFill>
              <a:srgbClr val="5070F0"/>
            </a:solidFill>
            <a:prstDash val="solid"/>
            <a:round/>
            <a:headEnd len="med" w="med" type="none"/>
            <a:tailEnd len="med" w="med" type="triangle"/>
          </a:ln>
        </p:spPr>
      </p:cxnSp>
      <p:cxnSp>
        <p:nvCxnSpPr>
          <p:cNvPr id="557" name="Google Shape;557;p40"/>
          <p:cNvCxnSpPr>
            <a:stCxn id="546" idx="3"/>
            <a:endCxn id="551" idx="1"/>
          </p:cNvCxnSpPr>
          <p:nvPr/>
        </p:nvCxnSpPr>
        <p:spPr>
          <a:xfrm>
            <a:off x="4165175" y="1606225"/>
            <a:ext cx="680400" cy="246600"/>
          </a:xfrm>
          <a:prstGeom prst="straightConnector1">
            <a:avLst/>
          </a:prstGeom>
          <a:noFill/>
          <a:ln cap="flat" cmpd="sng" w="9525">
            <a:solidFill>
              <a:srgbClr val="5070F0"/>
            </a:solidFill>
            <a:prstDash val="solid"/>
            <a:round/>
            <a:headEnd len="med" w="med" type="none"/>
            <a:tailEnd len="med" w="med" type="triangle"/>
          </a:ln>
        </p:spPr>
      </p:cxnSp>
      <p:sp>
        <p:nvSpPr>
          <p:cNvPr id="558" name="Google Shape;558;p40"/>
          <p:cNvSpPr/>
          <p:nvPr/>
        </p:nvSpPr>
        <p:spPr>
          <a:xfrm>
            <a:off x="4845675" y="2322669"/>
            <a:ext cx="1561800" cy="155100"/>
          </a:xfrm>
          <a:prstGeom prst="rect">
            <a:avLst/>
          </a:prstGeom>
          <a:solidFill>
            <a:srgbClr val="E9EDF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 sz="1100">
                <a:solidFill>
                  <a:srgbClr val="5070F0"/>
                </a:solidFill>
                <a:latin typeface="Montserrat"/>
                <a:ea typeface="Montserrat"/>
                <a:cs typeface="Montserrat"/>
                <a:sym typeface="Montserrat"/>
              </a:rPr>
              <a:t>Effet attendu</a:t>
            </a:r>
            <a:endParaRPr b="1" sz="700">
              <a:solidFill>
                <a:srgbClr val="5070F0"/>
              </a:solidFill>
              <a:latin typeface="Montserrat"/>
              <a:ea typeface="Montserrat"/>
              <a:cs typeface="Montserrat"/>
              <a:sym typeface="Montserrat"/>
            </a:endParaRPr>
          </a:p>
        </p:txBody>
      </p:sp>
      <p:sp>
        <p:nvSpPr>
          <p:cNvPr id="559" name="Google Shape;559;p40"/>
          <p:cNvSpPr/>
          <p:nvPr/>
        </p:nvSpPr>
        <p:spPr>
          <a:xfrm>
            <a:off x="4845675" y="2566383"/>
            <a:ext cx="1561800" cy="155100"/>
          </a:xfrm>
          <a:prstGeom prst="rect">
            <a:avLst/>
          </a:prstGeom>
          <a:solidFill>
            <a:srgbClr val="E9EDF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 sz="1100">
                <a:solidFill>
                  <a:srgbClr val="5070F0"/>
                </a:solidFill>
                <a:latin typeface="Montserrat"/>
                <a:ea typeface="Montserrat"/>
                <a:cs typeface="Montserrat"/>
                <a:sym typeface="Montserrat"/>
              </a:rPr>
              <a:t>Effet attendu</a:t>
            </a:r>
            <a:endParaRPr b="1" sz="700">
              <a:solidFill>
                <a:srgbClr val="5070F0"/>
              </a:solidFill>
              <a:latin typeface="Montserrat"/>
              <a:ea typeface="Montserrat"/>
              <a:cs typeface="Montserrat"/>
              <a:sym typeface="Montserrat"/>
            </a:endParaRPr>
          </a:p>
        </p:txBody>
      </p:sp>
      <p:sp>
        <p:nvSpPr>
          <p:cNvPr id="560" name="Google Shape;560;p40"/>
          <p:cNvSpPr/>
          <p:nvPr/>
        </p:nvSpPr>
        <p:spPr>
          <a:xfrm>
            <a:off x="4845675" y="2810097"/>
            <a:ext cx="1561800" cy="155100"/>
          </a:xfrm>
          <a:prstGeom prst="rect">
            <a:avLst/>
          </a:prstGeom>
          <a:solidFill>
            <a:srgbClr val="E9EDF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 sz="1100">
                <a:solidFill>
                  <a:srgbClr val="5070F0"/>
                </a:solidFill>
                <a:latin typeface="Montserrat"/>
                <a:ea typeface="Montserrat"/>
                <a:cs typeface="Montserrat"/>
                <a:sym typeface="Montserrat"/>
              </a:rPr>
              <a:t>Effet attendu</a:t>
            </a:r>
            <a:endParaRPr b="1" sz="700">
              <a:solidFill>
                <a:srgbClr val="5070F0"/>
              </a:solidFill>
              <a:latin typeface="Montserrat"/>
              <a:ea typeface="Montserrat"/>
              <a:cs typeface="Montserrat"/>
              <a:sym typeface="Montserrat"/>
            </a:endParaRPr>
          </a:p>
        </p:txBody>
      </p:sp>
      <p:cxnSp>
        <p:nvCxnSpPr>
          <p:cNvPr id="561" name="Google Shape;561;p40"/>
          <p:cNvCxnSpPr>
            <a:endCxn id="558" idx="1"/>
          </p:cNvCxnSpPr>
          <p:nvPr/>
        </p:nvCxnSpPr>
        <p:spPr>
          <a:xfrm flipH="1" rot="10800000">
            <a:off x="4165275" y="2400219"/>
            <a:ext cx="680400" cy="240900"/>
          </a:xfrm>
          <a:prstGeom prst="straightConnector1">
            <a:avLst/>
          </a:prstGeom>
          <a:noFill/>
          <a:ln cap="flat" cmpd="sng" w="9525">
            <a:solidFill>
              <a:srgbClr val="5070F0"/>
            </a:solidFill>
            <a:prstDash val="solid"/>
            <a:round/>
            <a:headEnd len="med" w="med" type="none"/>
            <a:tailEnd len="med" w="med" type="triangle"/>
          </a:ln>
        </p:spPr>
      </p:cxnSp>
      <p:cxnSp>
        <p:nvCxnSpPr>
          <p:cNvPr id="562" name="Google Shape;562;p40"/>
          <p:cNvCxnSpPr>
            <a:endCxn id="559" idx="1"/>
          </p:cNvCxnSpPr>
          <p:nvPr/>
        </p:nvCxnSpPr>
        <p:spPr>
          <a:xfrm>
            <a:off x="4165275" y="2641233"/>
            <a:ext cx="680400" cy="2700"/>
          </a:xfrm>
          <a:prstGeom prst="straightConnector1">
            <a:avLst/>
          </a:prstGeom>
          <a:noFill/>
          <a:ln cap="flat" cmpd="sng" w="9525">
            <a:solidFill>
              <a:srgbClr val="5070F0"/>
            </a:solidFill>
            <a:prstDash val="solid"/>
            <a:round/>
            <a:headEnd len="med" w="med" type="none"/>
            <a:tailEnd len="med" w="med" type="triangle"/>
          </a:ln>
        </p:spPr>
      </p:cxnSp>
      <p:cxnSp>
        <p:nvCxnSpPr>
          <p:cNvPr id="563" name="Google Shape;563;p40"/>
          <p:cNvCxnSpPr>
            <a:endCxn id="560" idx="1"/>
          </p:cNvCxnSpPr>
          <p:nvPr/>
        </p:nvCxnSpPr>
        <p:spPr>
          <a:xfrm>
            <a:off x="4165275" y="2641347"/>
            <a:ext cx="680400" cy="246300"/>
          </a:xfrm>
          <a:prstGeom prst="straightConnector1">
            <a:avLst/>
          </a:prstGeom>
          <a:noFill/>
          <a:ln cap="flat" cmpd="sng" w="9525">
            <a:solidFill>
              <a:srgbClr val="5070F0"/>
            </a:solidFill>
            <a:prstDash val="solid"/>
            <a:round/>
            <a:headEnd len="med" w="med" type="none"/>
            <a:tailEnd len="med" w="med" type="triangle"/>
          </a:ln>
        </p:spPr>
      </p:cxnSp>
      <p:sp>
        <p:nvSpPr>
          <p:cNvPr id="564" name="Google Shape;564;p40"/>
          <p:cNvSpPr/>
          <p:nvPr/>
        </p:nvSpPr>
        <p:spPr>
          <a:xfrm>
            <a:off x="4845675" y="3357406"/>
            <a:ext cx="1561800" cy="155100"/>
          </a:xfrm>
          <a:prstGeom prst="rect">
            <a:avLst/>
          </a:prstGeom>
          <a:solidFill>
            <a:srgbClr val="E9EDF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 sz="1100">
                <a:solidFill>
                  <a:srgbClr val="5070F0"/>
                </a:solidFill>
                <a:latin typeface="Montserrat"/>
                <a:ea typeface="Montserrat"/>
                <a:cs typeface="Montserrat"/>
                <a:sym typeface="Montserrat"/>
              </a:rPr>
              <a:t>Effet attendu</a:t>
            </a:r>
            <a:endParaRPr b="1" sz="700">
              <a:solidFill>
                <a:srgbClr val="5070F0"/>
              </a:solidFill>
              <a:latin typeface="Montserrat"/>
              <a:ea typeface="Montserrat"/>
              <a:cs typeface="Montserrat"/>
              <a:sym typeface="Montserrat"/>
            </a:endParaRPr>
          </a:p>
        </p:txBody>
      </p:sp>
      <p:sp>
        <p:nvSpPr>
          <p:cNvPr id="565" name="Google Shape;565;p40"/>
          <p:cNvSpPr/>
          <p:nvPr/>
        </p:nvSpPr>
        <p:spPr>
          <a:xfrm>
            <a:off x="4845675" y="3601120"/>
            <a:ext cx="1561800" cy="155100"/>
          </a:xfrm>
          <a:prstGeom prst="rect">
            <a:avLst/>
          </a:prstGeom>
          <a:solidFill>
            <a:srgbClr val="E9EDF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 sz="1100">
                <a:solidFill>
                  <a:srgbClr val="5070F0"/>
                </a:solidFill>
                <a:latin typeface="Montserrat"/>
                <a:ea typeface="Montserrat"/>
                <a:cs typeface="Montserrat"/>
                <a:sym typeface="Montserrat"/>
              </a:rPr>
              <a:t>Effet attendu</a:t>
            </a:r>
            <a:endParaRPr b="1" sz="700">
              <a:solidFill>
                <a:srgbClr val="5070F0"/>
              </a:solidFill>
              <a:latin typeface="Montserrat"/>
              <a:ea typeface="Montserrat"/>
              <a:cs typeface="Montserrat"/>
              <a:sym typeface="Montserrat"/>
            </a:endParaRPr>
          </a:p>
        </p:txBody>
      </p:sp>
      <p:sp>
        <p:nvSpPr>
          <p:cNvPr id="566" name="Google Shape;566;p40"/>
          <p:cNvSpPr/>
          <p:nvPr/>
        </p:nvSpPr>
        <p:spPr>
          <a:xfrm>
            <a:off x="4845675" y="3844835"/>
            <a:ext cx="1561800" cy="155100"/>
          </a:xfrm>
          <a:prstGeom prst="rect">
            <a:avLst/>
          </a:prstGeom>
          <a:solidFill>
            <a:srgbClr val="E9EDF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 sz="1100">
                <a:solidFill>
                  <a:srgbClr val="5070F0"/>
                </a:solidFill>
                <a:latin typeface="Montserrat"/>
                <a:ea typeface="Montserrat"/>
                <a:cs typeface="Montserrat"/>
                <a:sym typeface="Montserrat"/>
              </a:rPr>
              <a:t>Effet attendu</a:t>
            </a:r>
            <a:endParaRPr b="1" sz="700">
              <a:solidFill>
                <a:srgbClr val="5070F0"/>
              </a:solidFill>
              <a:latin typeface="Montserrat"/>
              <a:ea typeface="Montserrat"/>
              <a:cs typeface="Montserrat"/>
              <a:sym typeface="Montserrat"/>
            </a:endParaRPr>
          </a:p>
        </p:txBody>
      </p:sp>
      <p:cxnSp>
        <p:nvCxnSpPr>
          <p:cNvPr id="567" name="Google Shape;567;p40"/>
          <p:cNvCxnSpPr>
            <a:endCxn id="564" idx="1"/>
          </p:cNvCxnSpPr>
          <p:nvPr/>
        </p:nvCxnSpPr>
        <p:spPr>
          <a:xfrm flipH="1" rot="10800000">
            <a:off x="4165275" y="3434956"/>
            <a:ext cx="680400" cy="240900"/>
          </a:xfrm>
          <a:prstGeom prst="straightConnector1">
            <a:avLst/>
          </a:prstGeom>
          <a:noFill/>
          <a:ln cap="flat" cmpd="sng" w="9525">
            <a:solidFill>
              <a:srgbClr val="5070F0"/>
            </a:solidFill>
            <a:prstDash val="solid"/>
            <a:round/>
            <a:headEnd len="med" w="med" type="none"/>
            <a:tailEnd len="med" w="med" type="triangle"/>
          </a:ln>
        </p:spPr>
      </p:cxnSp>
      <p:cxnSp>
        <p:nvCxnSpPr>
          <p:cNvPr id="568" name="Google Shape;568;p40"/>
          <p:cNvCxnSpPr>
            <a:endCxn id="565" idx="1"/>
          </p:cNvCxnSpPr>
          <p:nvPr/>
        </p:nvCxnSpPr>
        <p:spPr>
          <a:xfrm>
            <a:off x="4165275" y="3675970"/>
            <a:ext cx="680400" cy="2700"/>
          </a:xfrm>
          <a:prstGeom prst="straightConnector1">
            <a:avLst/>
          </a:prstGeom>
          <a:noFill/>
          <a:ln cap="flat" cmpd="sng" w="9525">
            <a:solidFill>
              <a:srgbClr val="5070F0"/>
            </a:solidFill>
            <a:prstDash val="solid"/>
            <a:round/>
            <a:headEnd len="med" w="med" type="none"/>
            <a:tailEnd len="med" w="med" type="triangle"/>
          </a:ln>
        </p:spPr>
      </p:cxnSp>
      <p:cxnSp>
        <p:nvCxnSpPr>
          <p:cNvPr id="569" name="Google Shape;569;p40"/>
          <p:cNvCxnSpPr>
            <a:endCxn id="566" idx="1"/>
          </p:cNvCxnSpPr>
          <p:nvPr/>
        </p:nvCxnSpPr>
        <p:spPr>
          <a:xfrm>
            <a:off x="4165275" y="3676085"/>
            <a:ext cx="680400" cy="246300"/>
          </a:xfrm>
          <a:prstGeom prst="straightConnector1">
            <a:avLst/>
          </a:prstGeom>
          <a:noFill/>
          <a:ln cap="flat" cmpd="sng" w="9525">
            <a:solidFill>
              <a:srgbClr val="5070F0"/>
            </a:solidFill>
            <a:prstDash val="solid"/>
            <a:round/>
            <a:headEnd len="med" w="med" type="none"/>
            <a:tailEnd len="med" w="med" type="triangle"/>
          </a:ln>
        </p:spPr>
      </p:cxnSp>
      <p:sp>
        <p:nvSpPr>
          <p:cNvPr id="570" name="Google Shape;570;p40"/>
          <p:cNvSpPr/>
          <p:nvPr/>
        </p:nvSpPr>
        <p:spPr>
          <a:xfrm>
            <a:off x="6605700" y="1460295"/>
            <a:ext cx="591600" cy="291900"/>
          </a:xfrm>
          <a:prstGeom prst="rightArrow">
            <a:avLst>
              <a:gd fmla="val 50000" name="adj1"/>
              <a:gd fmla="val 50000" name="adj2"/>
            </a:avLst>
          </a:prstGeom>
          <a:solidFill>
            <a:srgbClr val="5070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71" name="Google Shape;571;p40"/>
          <p:cNvSpPr/>
          <p:nvPr/>
        </p:nvSpPr>
        <p:spPr>
          <a:xfrm>
            <a:off x="6605700" y="2500699"/>
            <a:ext cx="591600" cy="291900"/>
          </a:xfrm>
          <a:prstGeom prst="rightArrow">
            <a:avLst>
              <a:gd fmla="val 50000" name="adj1"/>
              <a:gd fmla="val 50000" name="adj2"/>
            </a:avLst>
          </a:prstGeom>
          <a:solidFill>
            <a:srgbClr val="5070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72" name="Google Shape;572;p40"/>
          <p:cNvSpPr/>
          <p:nvPr/>
        </p:nvSpPr>
        <p:spPr>
          <a:xfrm>
            <a:off x="6605700" y="3531236"/>
            <a:ext cx="591600" cy="291900"/>
          </a:xfrm>
          <a:prstGeom prst="rightArrow">
            <a:avLst>
              <a:gd fmla="val 50000" name="adj1"/>
              <a:gd fmla="val 50000" name="adj2"/>
            </a:avLst>
          </a:prstGeom>
          <a:solidFill>
            <a:srgbClr val="5070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73" name="Google Shape;573;p40"/>
          <p:cNvSpPr/>
          <p:nvPr/>
        </p:nvSpPr>
        <p:spPr>
          <a:xfrm>
            <a:off x="7315425" y="1292409"/>
            <a:ext cx="1378500" cy="642300"/>
          </a:xfrm>
          <a:prstGeom prst="rect">
            <a:avLst/>
          </a:prstGeom>
          <a:noFill/>
          <a:ln cap="flat" cmpd="sng" w="19050">
            <a:solidFill>
              <a:srgbClr val="5070F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rgbClr val="5070F0"/>
                </a:solidFill>
                <a:latin typeface="Montserrat"/>
                <a:ea typeface="Montserrat"/>
                <a:cs typeface="Montserrat"/>
                <a:sym typeface="Montserrat"/>
              </a:rPr>
              <a:t>Outil évaluatif</a:t>
            </a:r>
            <a:endParaRPr>
              <a:solidFill>
                <a:srgbClr val="5070F0"/>
              </a:solidFill>
              <a:latin typeface="Montserrat"/>
              <a:ea typeface="Montserrat"/>
              <a:cs typeface="Montserrat"/>
              <a:sym typeface="Montserrat"/>
            </a:endParaRPr>
          </a:p>
        </p:txBody>
      </p:sp>
      <p:sp>
        <p:nvSpPr>
          <p:cNvPr id="574" name="Google Shape;574;p40"/>
          <p:cNvSpPr/>
          <p:nvPr/>
        </p:nvSpPr>
        <p:spPr>
          <a:xfrm>
            <a:off x="7315425" y="2321279"/>
            <a:ext cx="1378500" cy="642300"/>
          </a:xfrm>
          <a:prstGeom prst="rect">
            <a:avLst/>
          </a:prstGeom>
          <a:noFill/>
          <a:ln cap="flat" cmpd="sng" w="19050">
            <a:solidFill>
              <a:srgbClr val="5070F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rgbClr val="5070F0"/>
                </a:solidFill>
                <a:latin typeface="Montserrat"/>
                <a:ea typeface="Montserrat"/>
                <a:cs typeface="Montserrat"/>
                <a:sym typeface="Montserrat"/>
              </a:rPr>
              <a:t>Outil évaluatif</a:t>
            </a:r>
            <a:endParaRPr>
              <a:solidFill>
                <a:srgbClr val="5070F0"/>
              </a:solidFill>
              <a:latin typeface="Montserrat"/>
              <a:ea typeface="Montserrat"/>
              <a:cs typeface="Montserrat"/>
              <a:sym typeface="Montserrat"/>
            </a:endParaRPr>
          </a:p>
        </p:txBody>
      </p:sp>
      <p:sp>
        <p:nvSpPr>
          <p:cNvPr id="575" name="Google Shape;575;p40"/>
          <p:cNvSpPr/>
          <p:nvPr/>
        </p:nvSpPr>
        <p:spPr>
          <a:xfrm>
            <a:off x="7315425" y="3350149"/>
            <a:ext cx="1378500" cy="642300"/>
          </a:xfrm>
          <a:prstGeom prst="rect">
            <a:avLst/>
          </a:prstGeom>
          <a:noFill/>
          <a:ln cap="flat" cmpd="sng" w="19050">
            <a:solidFill>
              <a:srgbClr val="5070F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rgbClr val="5070F0"/>
                </a:solidFill>
                <a:latin typeface="Montserrat"/>
                <a:ea typeface="Montserrat"/>
                <a:cs typeface="Montserrat"/>
                <a:sym typeface="Montserrat"/>
              </a:rPr>
              <a:t>Outil évaluatif</a:t>
            </a:r>
            <a:endParaRPr>
              <a:solidFill>
                <a:srgbClr val="5070F0"/>
              </a:solidFill>
              <a:latin typeface="Montserrat"/>
              <a:ea typeface="Montserrat"/>
              <a:cs typeface="Montserrat"/>
              <a:sym typeface="Montserrat"/>
            </a:endParaRPr>
          </a:p>
        </p:txBody>
      </p:sp>
      <p:sp>
        <p:nvSpPr>
          <p:cNvPr id="576" name="Google Shape;576;p40"/>
          <p:cNvSpPr txBox="1"/>
          <p:nvPr/>
        </p:nvSpPr>
        <p:spPr>
          <a:xfrm>
            <a:off x="180000" y="722850"/>
            <a:ext cx="8784000" cy="40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sz="1500">
                <a:solidFill>
                  <a:srgbClr val="2D134B"/>
                </a:solidFill>
                <a:latin typeface="Montserrat"/>
                <a:ea typeface="Montserrat"/>
                <a:cs typeface="Montserrat"/>
                <a:sym typeface="Montserrat"/>
              </a:rPr>
              <a:t>Une démarche évaluative à penser dès la conception de l’événement. </a:t>
            </a:r>
            <a:endParaRPr sz="1500">
              <a:solidFill>
                <a:srgbClr val="2D134B"/>
              </a:solidFill>
              <a:latin typeface="Montserrat"/>
              <a:ea typeface="Montserrat"/>
              <a:cs typeface="Montserrat"/>
              <a:sym typeface="Montserrat"/>
            </a:endParaRPr>
          </a:p>
        </p:txBody>
      </p:sp>
      <p:cxnSp>
        <p:nvCxnSpPr>
          <p:cNvPr id="577" name="Google Shape;577;p40"/>
          <p:cNvCxnSpPr/>
          <p:nvPr/>
        </p:nvCxnSpPr>
        <p:spPr>
          <a:xfrm>
            <a:off x="2300775" y="1294400"/>
            <a:ext cx="0" cy="3427200"/>
          </a:xfrm>
          <a:prstGeom prst="straightConnector1">
            <a:avLst/>
          </a:prstGeom>
          <a:noFill/>
          <a:ln cap="flat" cmpd="sng" w="9525">
            <a:solidFill>
              <a:srgbClr val="2D134B"/>
            </a:solidFill>
            <a:prstDash val="dot"/>
            <a:round/>
            <a:headEnd len="med" w="med" type="none"/>
            <a:tailEnd len="med" w="med" type="none"/>
          </a:ln>
        </p:spPr>
      </p:cxnSp>
      <p:cxnSp>
        <p:nvCxnSpPr>
          <p:cNvPr id="578" name="Google Shape;578;p40"/>
          <p:cNvCxnSpPr/>
          <p:nvPr/>
        </p:nvCxnSpPr>
        <p:spPr>
          <a:xfrm>
            <a:off x="4495275" y="1294400"/>
            <a:ext cx="0" cy="3427200"/>
          </a:xfrm>
          <a:prstGeom prst="straightConnector1">
            <a:avLst/>
          </a:prstGeom>
          <a:noFill/>
          <a:ln cap="flat" cmpd="sng" w="9525">
            <a:solidFill>
              <a:srgbClr val="2D134B"/>
            </a:solidFill>
            <a:prstDash val="dot"/>
            <a:round/>
            <a:headEnd len="med" w="med" type="none"/>
            <a:tailEnd len="med" w="med" type="none"/>
          </a:ln>
        </p:spPr>
      </p:cxnSp>
      <p:cxnSp>
        <p:nvCxnSpPr>
          <p:cNvPr id="579" name="Google Shape;579;p40"/>
          <p:cNvCxnSpPr/>
          <p:nvPr/>
        </p:nvCxnSpPr>
        <p:spPr>
          <a:xfrm>
            <a:off x="6876500" y="1294400"/>
            <a:ext cx="0" cy="3427200"/>
          </a:xfrm>
          <a:prstGeom prst="straightConnector1">
            <a:avLst/>
          </a:prstGeom>
          <a:noFill/>
          <a:ln cap="flat" cmpd="sng" w="9525">
            <a:solidFill>
              <a:srgbClr val="2D134B"/>
            </a:solidFill>
            <a:prstDash val="dot"/>
            <a:round/>
            <a:headEnd len="med" w="med" type="none"/>
            <a:tailEnd len="med" w="med" type="none"/>
          </a:ln>
        </p:spPr>
      </p:cxnSp>
      <p:sp>
        <p:nvSpPr>
          <p:cNvPr id="580" name="Google Shape;580;p40"/>
          <p:cNvSpPr txBox="1"/>
          <p:nvPr/>
        </p:nvSpPr>
        <p:spPr>
          <a:xfrm>
            <a:off x="2300775" y="4316000"/>
            <a:ext cx="2194500" cy="48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 sz="1000" u="sng">
                <a:solidFill>
                  <a:srgbClr val="2D134B"/>
                </a:solidFill>
                <a:latin typeface="Montserrat"/>
                <a:ea typeface="Montserrat"/>
                <a:cs typeface="Montserrat"/>
                <a:sym typeface="Montserrat"/>
              </a:rPr>
              <a:t>QUI</a:t>
            </a:r>
            <a:r>
              <a:rPr b="1" lang="fr" sz="1000">
                <a:solidFill>
                  <a:srgbClr val="2D134B"/>
                </a:solidFill>
                <a:latin typeface="Montserrat"/>
                <a:ea typeface="Montserrat"/>
                <a:cs typeface="Montserrat"/>
                <a:sym typeface="Montserrat"/>
              </a:rPr>
              <a:t> doit être impacté par l’événement ?</a:t>
            </a:r>
            <a:endParaRPr b="1" sz="1500">
              <a:solidFill>
                <a:srgbClr val="2D134B"/>
              </a:solidFill>
              <a:latin typeface="Montserrat"/>
              <a:ea typeface="Montserrat"/>
              <a:cs typeface="Montserrat"/>
              <a:sym typeface="Montserrat"/>
            </a:endParaRPr>
          </a:p>
        </p:txBody>
      </p:sp>
      <p:sp>
        <p:nvSpPr>
          <p:cNvPr id="581" name="Google Shape;581;p40"/>
          <p:cNvSpPr txBox="1"/>
          <p:nvPr/>
        </p:nvSpPr>
        <p:spPr>
          <a:xfrm>
            <a:off x="4495275" y="4316000"/>
            <a:ext cx="2381100" cy="48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 sz="1000" u="sng">
                <a:solidFill>
                  <a:srgbClr val="2D134B"/>
                </a:solidFill>
                <a:latin typeface="Montserrat"/>
                <a:ea typeface="Montserrat"/>
                <a:cs typeface="Montserrat"/>
                <a:sym typeface="Montserrat"/>
              </a:rPr>
              <a:t>COMMENT ?</a:t>
            </a:r>
            <a:r>
              <a:rPr b="1" lang="fr" sz="1000">
                <a:solidFill>
                  <a:srgbClr val="2D134B"/>
                </a:solidFill>
                <a:latin typeface="Montserrat"/>
                <a:ea typeface="Montserrat"/>
                <a:cs typeface="Montserrat"/>
                <a:sym typeface="Montserrat"/>
              </a:rPr>
              <a:t> Quels sont </a:t>
            </a:r>
            <a:br>
              <a:rPr b="1" lang="fr" sz="1000">
                <a:solidFill>
                  <a:srgbClr val="2D134B"/>
                </a:solidFill>
                <a:latin typeface="Montserrat"/>
                <a:ea typeface="Montserrat"/>
                <a:cs typeface="Montserrat"/>
                <a:sym typeface="Montserrat"/>
              </a:rPr>
            </a:br>
            <a:r>
              <a:rPr b="1" lang="fr" sz="1000">
                <a:solidFill>
                  <a:srgbClr val="2D134B"/>
                </a:solidFill>
                <a:latin typeface="Montserrat"/>
                <a:ea typeface="Montserrat"/>
                <a:cs typeface="Montserrat"/>
                <a:sym typeface="Montserrat"/>
              </a:rPr>
              <a:t>les changements attendus ?</a:t>
            </a:r>
            <a:endParaRPr b="1" sz="1500">
              <a:solidFill>
                <a:srgbClr val="2D134B"/>
              </a:solidFill>
              <a:latin typeface="Montserrat"/>
              <a:ea typeface="Montserrat"/>
              <a:cs typeface="Montserrat"/>
              <a:sym typeface="Montserrat"/>
            </a:endParaRPr>
          </a:p>
        </p:txBody>
      </p:sp>
      <p:sp>
        <p:nvSpPr>
          <p:cNvPr id="582" name="Google Shape;582;p40"/>
          <p:cNvSpPr txBox="1"/>
          <p:nvPr/>
        </p:nvSpPr>
        <p:spPr>
          <a:xfrm>
            <a:off x="6876375" y="4316000"/>
            <a:ext cx="2087700" cy="48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 sz="1000" u="sng">
                <a:solidFill>
                  <a:srgbClr val="2D134B"/>
                </a:solidFill>
                <a:latin typeface="Montserrat"/>
                <a:ea typeface="Montserrat"/>
                <a:cs typeface="Montserrat"/>
                <a:sym typeface="Montserrat"/>
              </a:rPr>
              <a:t>QUOI</a:t>
            </a:r>
            <a:r>
              <a:rPr b="1" lang="fr" sz="1000" u="sng">
                <a:solidFill>
                  <a:srgbClr val="2D134B"/>
                </a:solidFill>
                <a:latin typeface="Montserrat"/>
                <a:ea typeface="Montserrat"/>
                <a:cs typeface="Montserrat"/>
                <a:sym typeface="Montserrat"/>
              </a:rPr>
              <a:t> ?</a:t>
            </a:r>
            <a:r>
              <a:rPr b="1" lang="fr" sz="1000">
                <a:solidFill>
                  <a:srgbClr val="2D134B"/>
                </a:solidFill>
                <a:latin typeface="Montserrat"/>
                <a:ea typeface="Montserrat"/>
                <a:cs typeface="Montserrat"/>
                <a:sym typeface="Montserrat"/>
              </a:rPr>
              <a:t> Quels outils pour évaluer les effets attendus ?</a:t>
            </a:r>
            <a:endParaRPr b="1" sz="1500">
              <a:solidFill>
                <a:srgbClr val="2D134B"/>
              </a:solidFill>
              <a:latin typeface="Montserrat"/>
              <a:ea typeface="Montserrat"/>
              <a:cs typeface="Montserrat"/>
              <a:sym typeface="Montserrat"/>
            </a:endParaRPr>
          </a:p>
        </p:txBody>
      </p:sp>
      <p:sp>
        <p:nvSpPr>
          <p:cNvPr id="583" name="Google Shape;583;p40"/>
          <p:cNvSpPr txBox="1"/>
          <p:nvPr/>
        </p:nvSpPr>
        <p:spPr>
          <a:xfrm>
            <a:off x="133650" y="4205575"/>
            <a:ext cx="2194500" cy="59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 sz="1000" u="sng">
                <a:solidFill>
                  <a:srgbClr val="2D134B"/>
                </a:solidFill>
                <a:latin typeface="Montserrat"/>
                <a:ea typeface="Montserrat"/>
                <a:cs typeface="Montserrat"/>
                <a:sym typeface="Montserrat"/>
              </a:rPr>
              <a:t>POURQUOI ?</a:t>
            </a:r>
            <a:r>
              <a:rPr b="1" lang="fr" sz="1000">
                <a:solidFill>
                  <a:srgbClr val="2D134B"/>
                </a:solidFill>
                <a:latin typeface="Montserrat"/>
                <a:ea typeface="Montserrat"/>
                <a:cs typeface="Montserrat"/>
                <a:sym typeface="Montserrat"/>
              </a:rPr>
              <a:t> </a:t>
            </a:r>
            <a:br>
              <a:rPr b="1" lang="fr" sz="1000">
                <a:solidFill>
                  <a:srgbClr val="2D134B"/>
                </a:solidFill>
                <a:latin typeface="Montserrat"/>
                <a:ea typeface="Montserrat"/>
                <a:cs typeface="Montserrat"/>
                <a:sym typeface="Montserrat"/>
              </a:rPr>
            </a:br>
            <a:r>
              <a:rPr b="1" lang="fr" sz="1000">
                <a:solidFill>
                  <a:srgbClr val="2D134B"/>
                </a:solidFill>
                <a:latin typeface="Montserrat"/>
                <a:ea typeface="Montserrat"/>
                <a:cs typeface="Montserrat"/>
                <a:sym typeface="Montserrat"/>
              </a:rPr>
              <a:t>Quel est l’objectif principal </a:t>
            </a:r>
            <a:br>
              <a:rPr b="1" lang="fr" sz="1000">
                <a:solidFill>
                  <a:srgbClr val="2D134B"/>
                </a:solidFill>
                <a:latin typeface="Montserrat"/>
                <a:ea typeface="Montserrat"/>
                <a:cs typeface="Montserrat"/>
                <a:sym typeface="Montserrat"/>
              </a:rPr>
            </a:br>
            <a:r>
              <a:rPr b="1" lang="fr" sz="1000">
                <a:solidFill>
                  <a:srgbClr val="2D134B"/>
                </a:solidFill>
                <a:latin typeface="Montserrat"/>
                <a:ea typeface="Montserrat"/>
                <a:cs typeface="Montserrat"/>
                <a:sym typeface="Montserrat"/>
              </a:rPr>
              <a:t>de l’événement ?</a:t>
            </a:r>
            <a:endParaRPr b="1" sz="1500">
              <a:solidFill>
                <a:srgbClr val="2D134B"/>
              </a:solidFill>
              <a:latin typeface="Montserrat"/>
              <a:ea typeface="Montserrat"/>
              <a:cs typeface="Montserrat"/>
              <a:sym typeface="Montserrat"/>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p41"/>
          <p:cNvSpPr/>
          <p:nvPr/>
        </p:nvSpPr>
        <p:spPr>
          <a:xfrm>
            <a:off x="180000" y="180000"/>
            <a:ext cx="8784000" cy="4783800"/>
          </a:xfrm>
          <a:prstGeom prst="rect">
            <a:avLst/>
          </a:prstGeom>
          <a:noFill/>
          <a:ln cap="flat" cmpd="sng" w="19050">
            <a:solidFill>
              <a:srgbClr val="2D134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89" name="Google Shape;589;p41"/>
          <p:cNvSpPr txBox="1"/>
          <p:nvPr/>
        </p:nvSpPr>
        <p:spPr>
          <a:xfrm>
            <a:off x="180000" y="180000"/>
            <a:ext cx="8784000" cy="481800"/>
          </a:xfrm>
          <a:prstGeom prst="rect">
            <a:avLst/>
          </a:prstGeom>
          <a:solidFill>
            <a:srgbClr val="2D134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sz="1800">
                <a:solidFill>
                  <a:srgbClr val="FCFCFC"/>
                </a:solidFill>
                <a:latin typeface="Montserrat Black"/>
                <a:ea typeface="Montserrat Black"/>
                <a:cs typeface="Montserrat Black"/>
                <a:sym typeface="Montserrat Black"/>
              </a:rPr>
              <a:t>Quelques exemples d’outils évaluatifs</a:t>
            </a:r>
            <a:endParaRPr sz="1800">
              <a:solidFill>
                <a:srgbClr val="FCFCFC"/>
              </a:solidFill>
              <a:latin typeface="Montserrat Black"/>
              <a:ea typeface="Montserrat Black"/>
              <a:cs typeface="Montserrat Black"/>
              <a:sym typeface="Montserrat Black"/>
            </a:endParaRPr>
          </a:p>
        </p:txBody>
      </p:sp>
      <p:pic>
        <p:nvPicPr>
          <p:cNvPr id="590" name="Google Shape;590;p41"/>
          <p:cNvPicPr preferRelativeResize="0"/>
          <p:nvPr/>
        </p:nvPicPr>
        <p:blipFill>
          <a:blip r:embed="rId3">
            <a:alphaModFix/>
          </a:blip>
          <a:stretch>
            <a:fillRect/>
          </a:stretch>
        </p:blipFill>
        <p:spPr>
          <a:xfrm rot="876540">
            <a:off x="8547708" y="253471"/>
            <a:ext cx="335759" cy="334859"/>
          </a:xfrm>
          <a:prstGeom prst="rect">
            <a:avLst/>
          </a:prstGeom>
          <a:noFill/>
          <a:ln>
            <a:noFill/>
          </a:ln>
        </p:spPr>
      </p:pic>
      <p:sp>
        <p:nvSpPr>
          <p:cNvPr id="591" name="Google Shape;591;p41"/>
          <p:cNvSpPr/>
          <p:nvPr/>
        </p:nvSpPr>
        <p:spPr>
          <a:xfrm>
            <a:off x="450000" y="931925"/>
            <a:ext cx="4002300" cy="1696200"/>
          </a:xfrm>
          <a:prstGeom prst="rect">
            <a:avLst/>
          </a:prstGeom>
          <a:solidFill>
            <a:srgbClr val="E9EDF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 sz="1100">
                <a:solidFill>
                  <a:srgbClr val="5070F0"/>
                </a:solidFill>
                <a:latin typeface="Montserrat"/>
                <a:ea typeface="Montserrat"/>
                <a:cs typeface="Montserrat"/>
                <a:sym typeface="Montserrat"/>
              </a:rPr>
              <a:t>Sondages et Questionnaires en Ligne</a:t>
            </a:r>
            <a:br>
              <a:rPr b="1" lang="fr" sz="1100">
                <a:solidFill>
                  <a:srgbClr val="5070F0"/>
                </a:solidFill>
                <a:latin typeface="Montserrat"/>
                <a:ea typeface="Montserrat"/>
                <a:cs typeface="Montserrat"/>
                <a:sym typeface="Montserrat"/>
              </a:rPr>
            </a:br>
            <a:r>
              <a:rPr lang="fr" sz="1100">
                <a:solidFill>
                  <a:srgbClr val="5070F0"/>
                </a:solidFill>
                <a:latin typeface="Montserrat"/>
                <a:ea typeface="Montserrat"/>
                <a:cs typeface="Montserrat"/>
                <a:sym typeface="Montserrat"/>
              </a:rPr>
              <a:t>Concevoir des sondages ou des questionnaires </a:t>
            </a:r>
            <a:br>
              <a:rPr lang="fr" sz="1100">
                <a:solidFill>
                  <a:srgbClr val="5070F0"/>
                </a:solidFill>
                <a:latin typeface="Montserrat"/>
                <a:ea typeface="Montserrat"/>
                <a:cs typeface="Montserrat"/>
                <a:sym typeface="Montserrat"/>
              </a:rPr>
            </a:br>
            <a:r>
              <a:rPr lang="fr" sz="1100">
                <a:solidFill>
                  <a:srgbClr val="5070F0"/>
                </a:solidFill>
                <a:latin typeface="Montserrat"/>
                <a:ea typeface="Montserrat"/>
                <a:cs typeface="Montserrat"/>
                <a:sym typeface="Montserrat"/>
              </a:rPr>
              <a:t>en ligne pour recueillir les commentaires du public </a:t>
            </a:r>
            <a:br>
              <a:rPr lang="fr" sz="1100">
                <a:solidFill>
                  <a:srgbClr val="5070F0"/>
                </a:solidFill>
                <a:latin typeface="Montserrat"/>
                <a:ea typeface="Montserrat"/>
                <a:cs typeface="Montserrat"/>
                <a:sym typeface="Montserrat"/>
              </a:rPr>
            </a:br>
            <a:r>
              <a:rPr lang="fr" sz="1100">
                <a:solidFill>
                  <a:srgbClr val="5070F0"/>
                </a:solidFill>
                <a:latin typeface="Montserrat"/>
                <a:ea typeface="Montserrat"/>
                <a:cs typeface="Montserrat"/>
                <a:sym typeface="Montserrat"/>
              </a:rPr>
              <a:t>sur différents aspects de l'événement, tels que </a:t>
            </a:r>
            <a:br>
              <a:rPr lang="fr" sz="1100">
                <a:solidFill>
                  <a:srgbClr val="5070F0"/>
                </a:solidFill>
                <a:latin typeface="Montserrat"/>
                <a:ea typeface="Montserrat"/>
                <a:cs typeface="Montserrat"/>
                <a:sym typeface="Montserrat"/>
              </a:rPr>
            </a:br>
            <a:r>
              <a:rPr lang="fr" sz="1100">
                <a:solidFill>
                  <a:srgbClr val="5070F0"/>
                </a:solidFill>
                <a:latin typeface="Montserrat"/>
                <a:ea typeface="Montserrat"/>
                <a:cs typeface="Montserrat"/>
                <a:sym typeface="Montserrat"/>
              </a:rPr>
              <a:t>la satisfaction globale, la pertinence des contenus, </a:t>
            </a:r>
            <a:br>
              <a:rPr lang="fr" sz="1100">
                <a:solidFill>
                  <a:srgbClr val="5070F0"/>
                </a:solidFill>
                <a:latin typeface="Montserrat"/>
                <a:ea typeface="Montserrat"/>
                <a:cs typeface="Montserrat"/>
                <a:sym typeface="Montserrat"/>
              </a:rPr>
            </a:br>
            <a:r>
              <a:rPr lang="fr" sz="1100">
                <a:solidFill>
                  <a:srgbClr val="5070F0"/>
                </a:solidFill>
                <a:latin typeface="Montserrat"/>
                <a:ea typeface="Montserrat"/>
                <a:cs typeface="Montserrat"/>
                <a:sym typeface="Montserrat"/>
              </a:rPr>
              <a:t>la qualité de l'organisation, etc.</a:t>
            </a:r>
            <a:endParaRPr b="1" i="1" sz="900">
              <a:solidFill>
                <a:srgbClr val="5070F0"/>
              </a:solidFill>
              <a:latin typeface="Montserrat"/>
              <a:ea typeface="Montserrat"/>
              <a:cs typeface="Montserrat"/>
              <a:sym typeface="Montserrat"/>
            </a:endParaRPr>
          </a:p>
        </p:txBody>
      </p:sp>
      <p:sp>
        <p:nvSpPr>
          <p:cNvPr id="592" name="Google Shape;592;p41"/>
          <p:cNvSpPr/>
          <p:nvPr/>
        </p:nvSpPr>
        <p:spPr>
          <a:xfrm>
            <a:off x="450000" y="2956897"/>
            <a:ext cx="4002300" cy="1696200"/>
          </a:xfrm>
          <a:prstGeom prst="rect">
            <a:avLst/>
          </a:prstGeom>
          <a:solidFill>
            <a:srgbClr val="E9EDF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 sz="1100">
                <a:solidFill>
                  <a:srgbClr val="5070F0"/>
                </a:solidFill>
                <a:latin typeface="Montserrat"/>
                <a:ea typeface="Montserrat"/>
                <a:cs typeface="Montserrat"/>
                <a:sym typeface="Montserrat"/>
              </a:rPr>
              <a:t>Entretiens et Groupes de Discussion</a:t>
            </a:r>
            <a:br>
              <a:rPr b="1" lang="fr" sz="1100">
                <a:solidFill>
                  <a:srgbClr val="5070F0"/>
                </a:solidFill>
                <a:latin typeface="Montserrat"/>
                <a:ea typeface="Montserrat"/>
                <a:cs typeface="Montserrat"/>
                <a:sym typeface="Montserrat"/>
              </a:rPr>
            </a:br>
            <a:r>
              <a:rPr lang="fr" sz="1100">
                <a:solidFill>
                  <a:srgbClr val="5070F0"/>
                </a:solidFill>
                <a:latin typeface="Montserrat"/>
                <a:ea typeface="Montserrat"/>
                <a:cs typeface="Montserrat"/>
                <a:sym typeface="Montserrat"/>
              </a:rPr>
              <a:t>Organiser des entretiens individuels ou des groupes de discussion avec des participants pour recueillir des commentaires plus détaillés sur leur expérience. </a:t>
            </a:r>
            <a:br>
              <a:rPr lang="fr" sz="1100">
                <a:solidFill>
                  <a:srgbClr val="5070F0"/>
                </a:solidFill>
                <a:latin typeface="Montserrat"/>
                <a:ea typeface="Montserrat"/>
                <a:cs typeface="Montserrat"/>
                <a:sym typeface="Montserrat"/>
              </a:rPr>
            </a:br>
            <a:r>
              <a:rPr lang="fr" sz="1100">
                <a:solidFill>
                  <a:srgbClr val="5070F0"/>
                </a:solidFill>
                <a:latin typeface="Montserrat"/>
                <a:ea typeface="Montserrat"/>
                <a:cs typeface="Montserrat"/>
                <a:sym typeface="Montserrat"/>
              </a:rPr>
              <a:t>Cette approche qualitative peut fournir </a:t>
            </a:r>
            <a:br>
              <a:rPr lang="fr" sz="1100">
                <a:solidFill>
                  <a:srgbClr val="5070F0"/>
                </a:solidFill>
                <a:latin typeface="Montserrat"/>
                <a:ea typeface="Montserrat"/>
                <a:cs typeface="Montserrat"/>
                <a:sym typeface="Montserrat"/>
              </a:rPr>
            </a:br>
            <a:r>
              <a:rPr lang="fr" sz="1100">
                <a:solidFill>
                  <a:srgbClr val="5070F0"/>
                </a:solidFill>
                <a:latin typeface="Montserrat"/>
                <a:ea typeface="Montserrat"/>
                <a:cs typeface="Montserrat"/>
                <a:sym typeface="Montserrat"/>
              </a:rPr>
              <a:t>des informations approfondies sur les perceptions </a:t>
            </a:r>
            <a:br>
              <a:rPr lang="fr" sz="1100">
                <a:solidFill>
                  <a:srgbClr val="5070F0"/>
                </a:solidFill>
                <a:latin typeface="Montserrat"/>
                <a:ea typeface="Montserrat"/>
                <a:cs typeface="Montserrat"/>
                <a:sym typeface="Montserrat"/>
              </a:rPr>
            </a:br>
            <a:r>
              <a:rPr lang="fr" sz="1100">
                <a:solidFill>
                  <a:srgbClr val="5070F0"/>
                </a:solidFill>
                <a:latin typeface="Montserrat"/>
                <a:ea typeface="Montserrat"/>
                <a:cs typeface="Montserrat"/>
                <a:sym typeface="Montserrat"/>
              </a:rPr>
              <a:t>et les sentiments des participants.</a:t>
            </a:r>
            <a:endParaRPr b="1" sz="1100">
              <a:solidFill>
                <a:srgbClr val="5070F0"/>
              </a:solidFill>
              <a:latin typeface="Montserrat"/>
              <a:ea typeface="Montserrat"/>
              <a:cs typeface="Montserrat"/>
              <a:sym typeface="Montserrat"/>
            </a:endParaRPr>
          </a:p>
        </p:txBody>
      </p:sp>
      <p:sp>
        <p:nvSpPr>
          <p:cNvPr id="593" name="Google Shape;593;p41"/>
          <p:cNvSpPr/>
          <p:nvPr/>
        </p:nvSpPr>
        <p:spPr>
          <a:xfrm>
            <a:off x="4691639" y="931925"/>
            <a:ext cx="4002300" cy="1696200"/>
          </a:xfrm>
          <a:prstGeom prst="rect">
            <a:avLst/>
          </a:prstGeom>
          <a:solidFill>
            <a:srgbClr val="E9EDF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 sz="1100">
                <a:solidFill>
                  <a:srgbClr val="5070F0"/>
                </a:solidFill>
                <a:latin typeface="Montserrat"/>
                <a:ea typeface="Montserrat"/>
                <a:cs typeface="Montserrat"/>
                <a:sym typeface="Montserrat"/>
              </a:rPr>
              <a:t>Analyses des Réseaux Sociaux</a:t>
            </a:r>
            <a:br>
              <a:rPr b="1" lang="fr" sz="1100">
                <a:solidFill>
                  <a:srgbClr val="5070F0"/>
                </a:solidFill>
                <a:latin typeface="Montserrat"/>
                <a:ea typeface="Montserrat"/>
                <a:cs typeface="Montserrat"/>
                <a:sym typeface="Montserrat"/>
              </a:rPr>
            </a:br>
            <a:r>
              <a:rPr lang="fr" sz="1100">
                <a:solidFill>
                  <a:srgbClr val="5070F0"/>
                </a:solidFill>
                <a:latin typeface="Montserrat"/>
                <a:ea typeface="Montserrat"/>
                <a:cs typeface="Montserrat"/>
                <a:sym typeface="Montserrat"/>
              </a:rPr>
              <a:t>Surveiller les médias sociaux </a:t>
            </a:r>
            <a:br>
              <a:rPr lang="fr" sz="1100">
                <a:solidFill>
                  <a:srgbClr val="5070F0"/>
                </a:solidFill>
                <a:latin typeface="Montserrat"/>
                <a:ea typeface="Montserrat"/>
                <a:cs typeface="Montserrat"/>
                <a:sym typeface="Montserrat"/>
              </a:rPr>
            </a:br>
            <a:r>
              <a:rPr lang="fr" sz="1100">
                <a:solidFill>
                  <a:srgbClr val="5070F0"/>
                </a:solidFill>
                <a:latin typeface="Montserrat"/>
                <a:ea typeface="Montserrat"/>
                <a:cs typeface="Montserrat"/>
                <a:sym typeface="Montserrat"/>
              </a:rPr>
              <a:t>pour mesurer l'impact de l'événement. </a:t>
            </a:r>
            <a:br>
              <a:rPr lang="fr" sz="1100">
                <a:solidFill>
                  <a:srgbClr val="5070F0"/>
                </a:solidFill>
                <a:latin typeface="Montserrat"/>
                <a:ea typeface="Montserrat"/>
                <a:cs typeface="Montserrat"/>
                <a:sym typeface="Montserrat"/>
              </a:rPr>
            </a:br>
            <a:r>
              <a:rPr lang="fr" sz="1100">
                <a:solidFill>
                  <a:srgbClr val="5070F0"/>
                </a:solidFill>
                <a:latin typeface="Montserrat"/>
                <a:ea typeface="Montserrat"/>
                <a:cs typeface="Montserrat"/>
                <a:sym typeface="Montserrat"/>
              </a:rPr>
              <a:t>Analyser les mentions, les hashtags, </a:t>
            </a:r>
            <a:br>
              <a:rPr lang="fr" sz="1100">
                <a:solidFill>
                  <a:srgbClr val="5070F0"/>
                </a:solidFill>
                <a:latin typeface="Montserrat"/>
                <a:ea typeface="Montserrat"/>
                <a:cs typeface="Montserrat"/>
                <a:sym typeface="Montserrat"/>
              </a:rPr>
            </a:br>
            <a:r>
              <a:rPr lang="fr" sz="1100">
                <a:solidFill>
                  <a:srgbClr val="5070F0"/>
                </a:solidFill>
                <a:latin typeface="Montserrat"/>
                <a:ea typeface="Montserrat"/>
                <a:cs typeface="Montserrat"/>
                <a:sym typeface="Montserrat"/>
              </a:rPr>
              <a:t>les commentaires et les partages pour évaluer </a:t>
            </a:r>
            <a:br>
              <a:rPr lang="fr" sz="1100">
                <a:solidFill>
                  <a:srgbClr val="5070F0"/>
                </a:solidFill>
                <a:latin typeface="Montserrat"/>
                <a:ea typeface="Montserrat"/>
                <a:cs typeface="Montserrat"/>
                <a:sym typeface="Montserrat"/>
              </a:rPr>
            </a:br>
            <a:r>
              <a:rPr lang="fr" sz="1100">
                <a:solidFill>
                  <a:srgbClr val="5070F0"/>
                </a:solidFill>
                <a:latin typeface="Montserrat"/>
                <a:ea typeface="Montserrat"/>
                <a:cs typeface="Montserrat"/>
                <a:sym typeface="Montserrat"/>
              </a:rPr>
              <a:t>la portée et l'engagement en ligne. </a:t>
            </a:r>
            <a:endParaRPr sz="1100">
              <a:solidFill>
                <a:srgbClr val="5070F0"/>
              </a:solidFill>
              <a:latin typeface="Montserrat"/>
              <a:ea typeface="Montserrat"/>
              <a:cs typeface="Montserrat"/>
              <a:sym typeface="Montserrat"/>
            </a:endParaRPr>
          </a:p>
        </p:txBody>
      </p:sp>
      <p:sp>
        <p:nvSpPr>
          <p:cNvPr id="594" name="Google Shape;594;p41"/>
          <p:cNvSpPr/>
          <p:nvPr/>
        </p:nvSpPr>
        <p:spPr>
          <a:xfrm>
            <a:off x="4691639" y="2956897"/>
            <a:ext cx="4002300" cy="1696200"/>
          </a:xfrm>
          <a:prstGeom prst="rect">
            <a:avLst/>
          </a:prstGeom>
          <a:solidFill>
            <a:srgbClr val="E9EDF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 sz="1100">
                <a:solidFill>
                  <a:srgbClr val="5070F0"/>
                </a:solidFill>
                <a:latin typeface="Montserrat"/>
                <a:ea typeface="Montserrat"/>
                <a:cs typeface="Montserrat"/>
                <a:sym typeface="Montserrat"/>
              </a:rPr>
              <a:t>Évaluations en Temps Réel</a:t>
            </a:r>
            <a:br>
              <a:rPr b="1" lang="fr" sz="1100">
                <a:solidFill>
                  <a:srgbClr val="5070F0"/>
                </a:solidFill>
                <a:latin typeface="Montserrat"/>
                <a:ea typeface="Montserrat"/>
                <a:cs typeface="Montserrat"/>
                <a:sym typeface="Montserrat"/>
              </a:rPr>
            </a:br>
            <a:r>
              <a:rPr lang="fr" sz="1100">
                <a:solidFill>
                  <a:srgbClr val="5070F0"/>
                </a:solidFill>
                <a:latin typeface="Montserrat"/>
                <a:ea typeface="Montserrat"/>
                <a:cs typeface="Montserrat"/>
                <a:sym typeface="Montserrat"/>
              </a:rPr>
              <a:t>Utiliser des outils d'évaluation en temps réel </a:t>
            </a:r>
            <a:br>
              <a:rPr lang="fr" sz="1100">
                <a:solidFill>
                  <a:srgbClr val="5070F0"/>
                </a:solidFill>
                <a:latin typeface="Montserrat"/>
                <a:ea typeface="Montserrat"/>
                <a:cs typeface="Montserrat"/>
                <a:sym typeface="Montserrat"/>
              </a:rPr>
            </a:br>
            <a:r>
              <a:rPr lang="fr" sz="1100">
                <a:solidFill>
                  <a:srgbClr val="5070F0"/>
                </a:solidFill>
                <a:latin typeface="Montserrat"/>
                <a:ea typeface="Montserrat"/>
                <a:cs typeface="Montserrat"/>
                <a:sym typeface="Montserrat"/>
              </a:rPr>
              <a:t>pendant l'événement, tels que des grilles d’observation ou encore de la datavisualisation tangible participative, pour permettre </a:t>
            </a:r>
            <a:br>
              <a:rPr lang="fr" sz="1100">
                <a:solidFill>
                  <a:srgbClr val="5070F0"/>
                </a:solidFill>
                <a:latin typeface="Montserrat"/>
                <a:ea typeface="Montserrat"/>
                <a:cs typeface="Montserrat"/>
                <a:sym typeface="Montserrat"/>
              </a:rPr>
            </a:br>
            <a:r>
              <a:rPr lang="fr" sz="1100">
                <a:solidFill>
                  <a:srgbClr val="5070F0"/>
                </a:solidFill>
                <a:latin typeface="Montserrat"/>
                <a:ea typeface="Montserrat"/>
                <a:cs typeface="Montserrat"/>
                <a:sym typeface="Montserrat"/>
              </a:rPr>
              <a:t>aux participants de donner leur avis instantané sur différentes sessions, activités ou aspects logistiques.</a:t>
            </a:r>
            <a:endParaRPr b="1" sz="1100">
              <a:solidFill>
                <a:srgbClr val="5070F0"/>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EDFD"/>
        </a:solidFill>
      </p:bgPr>
    </p:bg>
    <p:spTree>
      <p:nvGrpSpPr>
        <p:cNvPr id="86" name="Shape 86"/>
        <p:cNvGrpSpPr/>
        <p:nvPr/>
      </p:nvGrpSpPr>
      <p:grpSpPr>
        <a:xfrm>
          <a:off x="0" y="0"/>
          <a:ext cx="0" cy="0"/>
          <a:chOff x="0" y="0"/>
          <a:chExt cx="0" cy="0"/>
        </a:xfrm>
      </p:grpSpPr>
      <p:sp>
        <p:nvSpPr>
          <p:cNvPr id="87" name="Google Shape;87;p15"/>
          <p:cNvSpPr/>
          <p:nvPr/>
        </p:nvSpPr>
        <p:spPr>
          <a:xfrm>
            <a:off x="0" y="287425"/>
            <a:ext cx="9144000" cy="1021200"/>
          </a:xfrm>
          <a:prstGeom prst="rect">
            <a:avLst/>
          </a:prstGeom>
          <a:noFill/>
          <a:ln>
            <a:noFill/>
          </a:ln>
        </p:spPr>
        <p:txBody>
          <a:bodyPr anchorCtr="0" anchor="t" bIns="45725" lIns="45725" spcFirstLastPara="1" rIns="45725" wrap="square" tIns="45725">
            <a:noAutofit/>
          </a:bodyPr>
          <a:lstStyle/>
          <a:p>
            <a:pPr indent="0" lvl="0" marL="0" rtl="0" algn="ctr">
              <a:spcBef>
                <a:spcPts val="0"/>
              </a:spcBef>
              <a:spcAft>
                <a:spcPts val="0"/>
              </a:spcAft>
              <a:buClr>
                <a:schemeClr val="dk1"/>
              </a:buClr>
              <a:buSzPts val="1100"/>
              <a:buFont typeface="Arial"/>
              <a:buNone/>
            </a:pPr>
            <a:r>
              <a:rPr lang="fr" sz="3000">
                <a:solidFill>
                  <a:srgbClr val="2D134B"/>
                </a:solidFill>
                <a:latin typeface="Montserrat Black"/>
                <a:ea typeface="Montserrat Black"/>
                <a:cs typeface="Montserrat Black"/>
                <a:sym typeface="Montserrat Black"/>
              </a:rPr>
              <a:t>Comment concevoir </a:t>
            </a:r>
            <a:endParaRPr sz="3000">
              <a:solidFill>
                <a:srgbClr val="2D134B"/>
              </a:solidFill>
              <a:latin typeface="Montserrat Black"/>
              <a:ea typeface="Montserrat Black"/>
              <a:cs typeface="Montserrat Black"/>
              <a:sym typeface="Montserrat Black"/>
            </a:endParaRPr>
          </a:p>
          <a:p>
            <a:pPr indent="0" lvl="0" marL="0" rtl="0" algn="ctr">
              <a:spcBef>
                <a:spcPts val="0"/>
              </a:spcBef>
              <a:spcAft>
                <a:spcPts val="0"/>
              </a:spcAft>
              <a:buClr>
                <a:schemeClr val="dk1"/>
              </a:buClr>
              <a:buSzPts val="1100"/>
              <a:buFont typeface="Arial"/>
              <a:buNone/>
            </a:pPr>
            <a:r>
              <a:rPr lang="fr" sz="3000">
                <a:solidFill>
                  <a:srgbClr val="2D134B"/>
                </a:solidFill>
                <a:latin typeface="Montserrat Black"/>
                <a:ea typeface="Montserrat Black"/>
                <a:cs typeface="Montserrat Black"/>
                <a:sym typeface="Montserrat Black"/>
              </a:rPr>
              <a:t>un événement autour du numérique d’intérêt général sur son territoire ?</a:t>
            </a:r>
            <a:endParaRPr sz="3000">
              <a:solidFill>
                <a:srgbClr val="2D134B"/>
              </a:solidFill>
              <a:latin typeface="Montserrat Black"/>
              <a:ea typeface="Montserrat Black"/>
              <a:cs typeface="Montserrat Black"/>
              <a:sym typeface="Montserrat Black"/>
            </a:endParaRPr>
          </a:p>
          <a:p>
            <a:pPr indent="0" lvl="0" marL="0" rtl="0" algn="ctr">
              <a:spcBef>
                <a:spcPts val="0"/>
              </a:spcBef>
              <a:spcAft>
                <a:spcPts val="0"/>
              </a:spcAft>
              <a:buClr>
                <a:schemeClr val="dk1"/>
              </a:buClr>
              <a:buSzPts val="1100"/>
              <a:buFont typeface="Arial"/>
              <a:buNone/>
            </a:pPr>
            <a:r>
              <a:t/>
            </a:r>
            <a:endParaRPr sz="3000">
              <a:solidFill>
                <a:srgbClr val="2D134B"/>
              </a:solidFill>
              <a:latin typeface="Montserrat Black"/>
              <a:ea typeface="Montserrat Black"/>
              <a:cs typeface="Montserrat Black"/>
              <a:sym typeface="Montserrat Black"/>
            </a:endParaRPr>
          </a:p>
          <a:p>
            <a:pPr indent="0" lvl="0" marL="0" rtl="0" algn="ctr">
              <a:spcBef>
                <a:spcPts val="0"/>
              </a:spcBef>
              <a:spcAft>
                <a:spcPts val="0"/>
              </a:spcAft>
              <a:buNone/>
            </a:pPr>
            <a:r>
              <a:t/>
            </a:r>
            <a:endParaRPr sz="3000">
              <a:solidFill>
                <a:srgbClr val="2D134B"/>
              </a:solidFill>
              <a:latin typeface="Montserrat Black"/>
              <a:ea typeface="Montserrat Black"/>
              <a:cs typeface="Montserrat Black"/>
              <a:sym typeface="Montserrat Black"/>
            </a:endParaRPr>
          </a:p>
        </p:txBody>
      </p:sp>
      <p:sp>
        <p:nvSpPr>
          <p:cNvPr id="88" name="Google Shape;88;p15"/>
          <p:cNvSpPr/>
          <p:nvPr/>
        </p:nvSpPr>
        <p:spPr>
          <a:xfrm>
            <a:off x="485388" y="1962450"/>
            <a:ext cx="2448600" cy="2448600"/>
          </a:xfrm>
          <a:prstGeom prst="ellipse">
            <a:avLst/>
          </a:prstGeom>
          <a:solidFill>
            <a:srgbClr val="5070F0"/>
          </a:solidFill>
          <a:ln>
            <a:noFill/>
          </a:ln>
        </p:spPr>
        <p:txBody>
          <a:bodyPr anchorCtr="0" anchor="ctr" bIns="91425" lIns="91425" spcFirstLastPara="1" rIns="91425" wrap="square" tIns="91425">
            <a:noAutofit/>
          </a:bodyPr>
          <a:lstStyle/>
          <a:p>
            <a:pPr indent="0" lvl="0" marL="0" marR="0" rtl="0" algn="ctr">
              <a:spcBef>
                <a:spcPts val="0"/>
              </a:spcBef>
              <a:spcAft>
                <a:spcPts val="0"/>
              </a:spcAft>
              <a:buClr>
                <a:schemeClr val="dk1"/>
              </a:buClr>
              <a:buSzPts val="1100"/>
              <a:buFont typeface="Arial"/>
              <a:buNone/>
            </a:pPr>
            <a:r>
              <a:rPr b="1" lang="fr" sz="1500">
                <a:solidFill>
                  <a:schemeClr val="lt1"/>
                </a:solidFill>
                <a:latin typeface="Montserrat"/>
                <a:ea typeface="Montserrat"/>
                <a:cs typeface="Montserrat"/>
                <a:sym typeface="Montserrat"/>
              </a:rPr>
              <a:t>Choisir la formule d’événement adaptée au contexte </a:t>
            </a:r>
            <a:endParaRPr b="1" sz="1500">
              <a:solidFill>
                <a:schemeClr val="lt1"/>
              </a:solidFill>
              <a:latin typeface="Montserrat"/>
              <a:ea typeface="Montserrat"/>
              <a:cs typeface="Montserrat"/>
              <a:sym typeface="Montserrat"/>
            </a:endParaRPr>
          </a:p>
          <a:p>
            <a:pPr indent="0" lvl="0" marL="0" marR="0" rtl="0" algn="ctr">
              <a:spcBef>
                <a:spcPts val="0"/>
              </a:spcBef>
              <a:spcAft>
                <a:spcPts val="0"/>
              </a:spcAft>
              <a:buNone/>
            </a:pPr>
            <a:r>
              <a:rPr b="1" lang="fr" sz="1500">
                <a:solidFill>
                  <a:schemeClr val="lt1"/>
                </a:solidFill>
                <a:latin typeface="Montserrat"/>
                <a:ea typeface="Montserrat"/>
                <a:cs typeface="Montserrat"/>
                <a:sym typeface="Montserrat"/>
              </a:rPr>
              <a:t>du territoire</a:t>
            </a:r>
            <a:endParaRPr b="1" sz="1500">
              <a:solidFill>
                <a:schemeClr val="lt1"/>
              </a:solidFill>
              <a:latin typeface="Montserrat"/>
              <a:ea typeface="Montserrat"/>
              <a:cs typeface="Montserrat"/>
              <a:sym typeface="Montserrat"/>
            </a:endParaRPr>
          </a:p>
        </p:txBody>
      </p:sp>
      <p:sp>
        <p:nvSpPr>
          <p:cNvPr id="89" name="Google Shape;89;p15"/>
          <p:cNvSpPr/>
          <p:nvPr/>
        </p:nvSpPr>
        <p:spPr>
          <a:xfrm>
            <a:off x="3347771" y="1962450"/>
            <a:ext cx="2448600" cy="2448600"/>
          </a:xfrm>
          <a:prstGeom prst="ellipse">
            <a:avLst/>
          </a:prstGeom>
          <a:solidFill>
            <a:srgbClr val="5070F0"/>
          </a:solidFill>
          <a:ln>
            <a:noFill/>
          </a:ln>
        </p:spPr>
        <p:txBody>
          <a:bodyPr anchorCtr="0" anchor="ctr" bIns="91425" lIns="91425" spcFirstLastPara="1" rIns="91425" wrap="square" tIns="91425">
            <a:noAutofit/>
          </a:bodyPr>
          <a:lstStyle/>
          <a:p>
            <a:pPr indent="0" lvl="0" marL="0" marR="0" rtl="0" algn="ctr">
              <a:spcBef>
                <a:spcPts val="0"/>
              </a:spcBef>
              <a:spcAft>
                <a:spcPts val="0"/>
              </a:spcAft>
              <a:buClr>
                <a:schemeClr val="dk1"/>
              </a:buClr>
              <a:buSzPts val="1100"/>
              <a:buFont typeface="Arial"/>
              <a:buNone/>
            </a:pPr>
            <a:r>
              <a:rPr b="1" lang="fr" sz="1500">
                <a:solidFill>
                  <a:schemeClr val="lt1"/>
                </a:solidFill>
                <a:latin typeface="Montserrat"/>
                <a:ea typeface="Montserrat"/>
                <a:cs typeface="Montserrat"/>
                <a:sym typeface="Montserrat"/>
              </a:rPr>
              <a:t>Consolider un écosystème </a:t>
            </a:r>
            <a:endParaRPr b="1" sz="1500">
              <a:solidFill>
                <a:schemeClr val="lt1"/>
              </a:solidFill>
              <a:latin typeface="Montserrat"/>
              <a:ea typeface="Montserrat"/>
              <a:cs typeface="Montserrat"/>
              <a:sym typeface="Montserrat"/>
            </a:endParaRPr>
          </a:p>
          <a:p>
            <a:pPr indent="0" lvl="0" marL="0" marR="0" rtl="0" algn="ctr">
              <a:spcBef>
                <a:spcPts val="0"/>
              </a:spcBef>
              <a:spcAft>
                <a:spcPts val="0"/>
              </a:spcAft>
              <a:buNone/>
            </a:pPr>
            <a:r>
              <a:rPr b="1" lang="fr" sz="1500">
                <a:solidFill>
                  <a:schemeClr val="lt1"/>
                </a:solidFill>
                <a:latin typeface="Montserrat"/>
                <a:ea typeface="Montserrat"/>
                <a:cs typeface="Montserrat"/>
                <a:sym typeface="Montserrat"/>
              </a:rPr>
              <a:t>et une communauté d’acteurs</a:t>
            </a:r>
            <a:endParaRPr b="1" sz="1500">
              <a:solidFill>
                <a:schemeClr val="lt1"/>
              </a:solidFill>
              <a:latin typeface="Montserrat"/>
              <a:ea typeface="Montserrat"/>
              <a:cs typeface="Montserrat"/>
              <a:sym typeface="Montserrat"/>
            </a:endParaRPr>
          </a:p>
        </p:txBody>
      </p:sp>
      <p:sp>
        <p:nvSpPr>
          <p:cNvPr id="90" name="Google Shape;90;p15"/>
          <p:cNvSpPr/>
          <p:nvPr/>
        </p:nvSpPr>
        <p:spPr>
          <a:xfrm>
            <a:off x="6210163" y="1962450"/>
            <a:ext cx="2448600" cy="2448600"/>
          </a:xfrm>
          <a:prstGeom prst="ellipse">
            <a:avLst/>
          </a:prstGeom>
          <a:solidFill>
            <a:srgbClr val="5070F0"/>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rPr b="1" lang="fr" sz="1500">
                <a:solidFill>
                  <a:schemeClr val="lt1"/>
                </a:solidFill>
                <a:latin typeface="Montserrat"/>
                <a:ea typeface="Montserrat"/>
                <a:cs typeface="Montserrat"/>
                <a:sym typeface="Montserrat"/>
              </a:rPr>
              <a:t>Se valoriser (l’organisateur) comme articulateur du territoire</a:t>
            </a:r>
            <a:endParaRPr b="1" sz="1500">
              <a:solidFill>
                <a:schemeClr val="lt1"/>
              </a:solidFill>
              <a:latin typeface="Montserrat"/>
              <a:ea typeface="Montserrat"/>
              <a:cs typeface="Montserrat"/>
              <a:sym typeface="Montserrat"/>
            </a:endParaRPr>
          </a:p>
        </p:txBody>
      </p:sp>
      <p:pic>
        <p:nvPicPr>
          <p:cNvPr id="91" name="Google Shape;91;p15"/>
          <p:cNvPicPr preferRelativeResize="0"/>
          <p:nvPr/>
        </p:nvPicPr>
        <p:blipFill>
          <a:blip r:embed="rId3">
            <a:alphaModFix/>
          </a:blip>
          <a:stretch>
            <a:fillRect/>
          </a:stretch>
        </p:blipFill>
        <p:spPr>
          <a:xfrm>
            <a:off x="1308400" y="2471375"/>
            <a:ext cx="727954" cy="1430774"/>
          </a:xfrm>
          <a:prstGeom prst="rect">
            <a:avLst/>
          </a:prstGeom>
          <a:noFill/>
          <a:ln>
            <a:noFill/>
          </a:ln>
        </p:spPr>
      </p:pic>
      <p:pic>
        <p:nvPicPr>
          <p:cNvPr id="92" name="Google Shape;92;p15"/>
          <p:cNvPicPr preferRelativeResize="0"/>
          <p:nvPr/>
        </p:nvPicPr>
        <p:blipFill>
          <a:blip r:embed="rId4">
            <a:alphaModFix/>
          </a:blip>
          <a:stretch>
            <a:fillRect/>
          </a:stretch>
        </p:blipFill>
        <p:spPr>
          <a:xfrm>
            <a:off x="6914050" y="2464400"/>
            <a:ext cx="1174106" cy="1410324"/>
          </a:xfrm>
          <a:prstGeom prst="rect">
            <a:avLst/>
          </a:prstGeom>
          <a:noFill/>
          <a:ln>
            <a:noFill/>
          </a:ln>
        </p:spPr>
      </p:pic>
      <p:pic>
        <p:nvPicPr>
          <p:cNvPr id="93" name="Google Shape;93;p15"/>
          <p:cNvPicPr preferRelativeResize="0"/>
          <p:nvPr/>
        </p:nvPicPr>
        <p:blipFill>
          <a:blip r:embed="rId5">
            <a:alphaModFix/>
          </a:blip>
          <a:stretch>
            <a:fillRect/>
          </a:stretch>
        </p:blipFill>
        <p:spPr>
          <a:xfrm>
            <a:off x="3970719" y="2443951"/>
            <a:ext cx="1202727" cy="1430773"/>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D134B"/>
        </a:solidFill>
      </p:bgPr>
    </p:bg>
    <p:spTree>
      <p:nvGrpSpPr>
        <p:cNvPr id="598" name="Shape 598"/>
        <p:cNvGrpSpPr/>
        <p:nvPr/>
      </p:nvGrpSpPr>
      <p:grpSpPr>
        <a:xfrm>
          <a:off x="0" y="0"/>
          <a:ext cx="0" cy="0"/>
          <a:chOff x="0" y="0"/>
          <a:chExt cx="0" cy="0"/>
        </a:xfrm>
      </p:grpSpPr>
      <p:sp>
        <p:nvSpPr>
          <p:cNvPr id="599" name="Google Shape;599;p42"/>
          <p:cNvSpPr txBox="1"/>
          <p:nvPr/>
        </p:nvSpPr>
        <p:spPr>
          <a:xfrm>
            <a:off x="450000" y="3696625"/>
            <a:ext cx="8573400" cy="620100"/>
          </a:xfrm>
          <a:prstGeom prst="rect">
            <a:avLst/>
          </a:prstGeom>
          <a:noFill/>
          <a:ln>
            <a:noFill/>
          </a:ln>
        </p:spPr>
        <p:txBody>
          <a:bodyPr anchorCtr="0" anchor="t" bIns="45725" lIns="45725" spcFirstLastPara="1" rIns="45725" wrap="square" tIns="45725">
            <a:noAutofit/>
          </a:bodyPr>
          <a:lstStyle/>
          <a:p>
            <a:pPr indent="0" lvl="0" marL="0" rtl="0" algn="l">
              <a:spcBef>
                <a:spcPts val="0"/>
              </a:spcBef>
              <a:spcAft>
                <a:spcPts val="0"/>
              </a:spcAft>
              <a:buNone/>
            </a:pPr>
            <a:r>
              <a:rPr lang="fr" sz="1000">
                <a:solidFill>
                  <a:srgbClr val="FFFFFF"/>
                </a:solidFill>
                <a:highlight>
                  <a:srgbClr val="2D134B"/>
                </a:highlight>
                <a:latin typeface="Montserrat Black"/>
                <a:ea typeface="Montserrat Black"/>
                <a:cs typeface="Montserrat Black"/>
                <a:sym typeface="Montserrat Black"/>
              </a:rPr>
              <a:t>Webinaire </a:t>
            </a:r>
            <a:br>
              <a:rPr lang="fr" sz="1000">
                <a:solidFill>
                  <a:srgbClr val="FFFFFF"/>
                </a:solidFill>
                <a:highlight>
                  <a:srgbClr val="2D134B"/>
                </a:highlight>
                <a:latin typeface="Montserrat Black"/>
                <a:ea typeface="Montserrat Black"/>
                <a:cs typeface="Montserrat Black"/>
                <a:sym typeface="Montserrat Black"/>
              </a:rPr>
            </a:br>
            <a:r>
              <a:rPr lang="fr" sz="1000">
                <a:solidFill>
                  <a:srgbClr val="FFFFFF"/>
                </a:solidFill>
                <a:highlight>
                  <a:srgbClr val="2D134B"/>
                </a:highlight>
                <a:latin typeface="Montserrat"/>
                <a:ea typeface="Montserrat"/>
                <a:cs typeface="Montserrat"/>
                <a:sym typeface="Montserrat"/>
              </a:rPr>
              <a:t>— Comment organiser un événement dédié au numérique d’intérêt général ?</a:t>
            </a:r>
            <a:br>
              <a:rPr lang="fr" sz="1000">
                <a:solidFill>
                  <a:srgbClr val="FFFFFF"/>
                </a:solidFill>
                <a:highlight>
                  <a:srgbClr val="2D134B"/>
                </a:highlight>
                <a:latin typeface="Montserrat"/>
                <a:ea typeface="Montserrat"/>
                <a:cs typeface="Montserrat"/>
                <a:sym typeface="Montserrat"/>
              </a:rPr>
            </a:br>
            <a:r>
              <a:rPr b="1" i="1" lang="fr" sz="1000">
                <a:solidFill>
                  <a:schemeClr val="lt1"/>
                </a:solidFill>
                <a:highlight>
                  <a:srgbClr val="2D134B"/>
                </a:highlight>
                <a:latin typeface="Montserrat"/>
                <a:ea typeface="Montserrat"/>
                <a:cs typeface="Montserrat"/>
                <a:sym typeface="Montserrat"/>
              </a:rPr>
              <a:t>Produit dans le cadre de l’AMI “Outiller la médiation numérique” - LE BOUQUET</a:t>
            </a:r>
            <a:endParaRPr b="1" i="1" sz="1000">
              <a:solidFill>
                <a:schemeClr val="lt1"/>
              </a:solidFill>
              <a:highlight>
                <a:srgbClr val="2D134B"/>
              </a:highlight>
              <a:latin typeface="Montserrat"/>
              <a:ea typeface="Montserrat"/>
              <a:cs typeface="Montserrat"/>
              <a:sym typeface="Montserrat"/>
            </a:endParaRPr>
          </a:p>
          <a:p>
            <a:pPr indent="0" lvl="0" marL="0" rtl="0" algn="l">
              <a:spcBef>
                <a:spcPts val="0"/>
              </a:spcBef>
              <a:spcAft>
                <a:spcPts val="0"/>
              </a:spcAft>
              <a:buNone/>
            </a:pPr>
            <a:r>
              <a:t/>
            </a:r>
            <a:endParaRPr>
              <a:solidFill>
                <a:srgbClr val="FFFFFF"/>
              </a:solidFill>
              <a:highlight>
                <a:srgbClr val="2D134B"/>
              </a:highlight>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4000">
              <a:solidFill>
                <a:srgbClr val="FFFFFF"/>
              </a:solidFill>
              <a:highlight>
                <a:srgbClr val="2D134B"/>
              </a:highlight>
              <a:latin typeface="Montserrat"/>
              <a:ea typeface="Montserrat"/>
              <a:cs typeface="Montserrat"/>
              <a:sym typeface="Montserrat"/>
            </a:endParaRPr>
          </a:p>
          <a:p>
            <a:pPr indent="0" lvl="0" marL="0" rtl="0" algn="l">
              <a:spcBef>
                <a:spcPts val="0"/>
              </a:spcBef>
              <a:spcAft>
                <a:spcPts val="0"/>
              </a:spcAft>
              <a:buNone/>
            </a:pPr>
            <a:r>
              <a:t/>
            </a:r>
            <a:endParaRPr sz="4000">
              <a:solidFill>
                <a:srgbClr val="FFFFFF"/>
              </a:solidFill>
              <a:highlight>
                <a:srgbClr val="2D134B"/>
              </a:highlight>
              <a:latin typeface="Montserrat"/>
              <a:ea typeface="Montserrat"/>
              <a:cs typeface="Montserrat"/>
              <a:sym typeface="Montserrat"/>
            </a:endParaRPr>
          </a:p>
          <a:p>
            <a:pPr indent="0" lvl="0" marL="0" rtl="0" algn="l">
              <a:spcBef>
                <a:spcPts val="0"/>
              </a:spcBef>
              <a:spcAft>
                <a:spcPts val="0"/>
              </a:spcAft>
              <a:buNone/>
            </a:pPr>
            <a:r>
              <a:t/>
            </a:r>
            <a:endParaRPr sz="4800">
              <a:solidFill>
                <a:srgbClr val="FFFFFF"/>
              </a:solidFill>
              <a:highlight>
                <a:srgbClr val="2D134B"/>
              </a:highlight>
              <a:latin typeface="Montserrat Black"/>
              <a:ea typeface="Montserrat Black"/>
              <a:cs typeface="Montserrat Black"/>
              <a:sym typeface="Montserrat Black"/>
            </a:endParaRPr>
          </a:p>
        </p:txBody>
      </p:sp>
      <p:sp>
        <p:nvSpPr>
          <p:cNvPr id="600" name="Google Shape;600;p42"/>
          <p:cNvSpPr/>
          <p:nvPr/>
        </p:nvSpPr>
        <p:spPr>
          <a:xfrm>
            <a:off x="0" y="4450530"/>
            <a:ext cx="9144000" cy="6942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01" name="Google Shape;601;p42"/>
          <p:cNvGrpSpPr/>
          <p:nvPr/>
        </p:nvGrpSpPr>
        <p:grpSpPr>
          <a:xfrm>
            <a:off x="4497136" y="4648524"/>
            <a:ext cx="4565842" cy="323231"/>
            <a:chOff x="1727263" y="4676210"/>
            <a:chExt cx="5573537" cy="394569"/>
          </a:xfrm>
        </p:grpSpPr>
        <p:pic>
          <p:nvPicPr>
            <p:cNvPr id="602" name="Google Shape;602;p42"/>
            <p:cNvPicPr preferRelativeResize="0"/>
            <p:nvPr/>
          </p:nvPicPr>
          <p:blipFill>
            <a:blip r:embed="rId3">
              <a:alphaModFix/>
            </a:blip>
            <a:stretch>
              <a:fillRect/>
            </a:stretch>
          </p:blipFill>
          <p:spPr>
            <a:xfrm>
              <a:off x="4550053" y="4768705"/>
              <a:ext cx="692931" cy="209580"/>
            </a:xfrm>
            <a:prstGeom prst="rect">
              <a:avLst/>
            </a:prstGeom>
            <a:noFill/>
            <a:ln>
              <a:noFill/>
            </a:ln>
          </p:spPr>
        </p:pic>
        <p:pic>
          <p:nvPicPr>
            <p:cNvPr id="603" name="Google Shape;603;p42"/>
            <p:cNvPicPr preferRelativeResize="0"/>
            <p:nvPr/>
          </p:nvPicPr>
          <p:blipFill>
            <a:blip r:embed="rId4">
              <a:alphaModFix/>
            </a:blip>
            <a:stretch>
              <a:fillRect/>
            </a:stretch>
          </p:blipFill>
          <p:spPr>
            <a:xfrm>
              <a:off x="4052678" y="4696687"/>
              <a:ext cx="353608" cy="353615"/>
            </a:xfrm>
            <a:prstGeom prst="rect">
              <a:avLst/>
            </a:prstGeom>
            <a:noFill/>
            <a:ln>
              <a:noFill/>
            </a:ln>
          </p:spPr>
        </p:pic>
        <p:pic>
          <p:nvPicPr>
            <p:cNvPr id="604" name="Google Shape;604;p42"/>
            <p:cNvPicPr preferRelativeResize="0"/>
            <p:nvPr/>
          </p:nvPicPr>
          <p:blipFill>
            <a:blip r:embed="rId5">
              <a:alphaModFix/>
            </a:blip>
            <a:stretch>
              <a:fillRect/>
            </a:stretch>
          </p:blipFill>
          <p:spPr>
            <a:xfrm>
              <a:off x="5386750" y="4695980"/>
              <a:ext cx="353609" cy="355029"/>
            </a:xfrm>
            <a:prstGeom prst="rect">
              <a:avLst/>
            </a:prstGeom>
            <a:noFill/>
            <a:ln>
              <a:noFill/>
            </a:ln>
          </p:spPr>
        </p:pic>
        <p:pic>
          <p:nvPicPr>
            <p:cNvPr id="605" name="Google Shape;605;p42"/>
            <p:cNvPicPr preferRelativeResize="0"/>
            <p:nvPr/>
          </p:nvPicPr>
          <p:blipFill>
            <a:blip r:embed="rId6">
              <a:alphaModFix/>
            </a:blip>
            <a:stretch>
              <a:fillRect/>
            </a:stretch>
          </p:blipFill>
          <p:spPr>
            <a:xfrm>
              <a:off x="5884124" y="4718385"/>
              <a:ext cx="387767" cy="310219"/>
            </a:xfrm>
            <a:prstGeom prst="rect">
              <a:avLst/>
            </a:prstGeom>
            <a:noFill/>
            <a:ln>
              <a:noFill/>
            </a:ln>
          </p:spPr>
        </p:pic>
        <p:pic>
          <p:nvPicPr>
            <p:cNvPr id="606" name="Google Shape;606;p42"/>
            <p:cNvPicPr preferRelativeResize="0"/>
            <p:nvPr/>
          </p:nvPicPr>
          <p:blipFill>
            <a:blip r:embed="rId7">
              <a:alphaModFix/>
            </a:blip>
            <a:stretch>
              <a:fillRect/>
            </a:stretch>
          </p:blipFill>
          <p:spPr>
            <a:xfrm>
              <a:off x="2723715" y="4676210"/>
              <a:ext cx="526784" cy="394569"/>
            </a:xfrm>
            <a:prstGeom prst="rect">
              <a:avLst/>
            </a:prstGeom>
            <a:noFill/>
            <a:ln>
              <a:noFill/>
            </a:ln>
          </p:spPr>
        </p:pic>
        <p:pic>
          <p:nvPicPr>
            <p:cNvPr id="607" name="Google Shape;607;p42"/>
            <p:cNvPicPr preferRelativeResize="0"/>
            <p:nvPr/>
          </p:nvPicPr>
          <p:blipFill>
            <a:blip r:embed="rId8">
              <a:alphaModFix/>
            </a:blip>
            <a:stretch>
              <a:fillRect/>
            </a:stretch>
          </p:blipFill>
          <p:spPr>
            <a:xfrm>
              <a:off x="3394265" y="4676211"/>
              <a:ext cx="514648" cy="394568"/>
            </a:xfrm>
            <a:prstGeom prst="rect">
              <a:avLst/>
            </a:prstGeom>
            <a:noFill/>
            <a:ln>
              <a:noFill/>
            </a:ln>
          </p:spPr>
        </p:pic>
        <p:pic>
          <p:nvPicPr>
            <p:cNvPr id="608" name="Google Shape;608;p42"/>
            <p:cNvPicPr preferRelativeResize="0"/>
            <p:nvPr/>
          </p:nvPicPr>
          <p:blipFill>
            <a:blip r:embed="rId9">
              <a:alphaModFix/>
            </a:blip>
            <a:stretch>
              <a:fillRect/>
            </a:stretch>
          </p:blipFill>
          <p:spPr>
            <a:xfrm>
              <a:off x="6415658" y="4705028"/>
              <a:ext cx="353610" cy="336934"/>
            </a:xfrm>
            <a:prstGeom prst="rect">
              <a:avLst/>
            </a:prstGeom>
            <a:noFill/>
            <a:ln>
              <a:noFill/>
            </a:ln>
          </p:spPr>
        </p:pic>
        <p:pic>
          <p:nvPicPr>
            <p:cNvPr id="609" name="Google Shape;609;p42"/>
            <p:cNvPicPr preferRelativeResize="0"/>
            <p:nvPr/>
          </p:nvPicPr>
          <p:blipFill>
            <a:blip r:embed="rId10">
              <a:alphaModFix/>
            </a:blip>
            <a:stretch>
              <a:fillRect/>
            </a:stretch>
          </p:blipFill>
          <p:spPr>
            <a:xfrm>
              <a:off x="6913033" y="4731717"/>
              <a:ext cx="387767" cy="283554"/>
            </a:xfrm>
            <a:prstGeom prst="rect">
              <a:avLst/>
            </a:prstGeom>
            <a:noFill/>
            <a:ln>
              <a:noFill/>
            </a:ln>
          </p:spPr>
        </p:pic>
        <p:pic>
          <p:nvPicPr>
            <p:cNvPr id="610" name="Google Shape;610;p42"/>
            <p:cNvPicPr preferRelativeResize="0"/>
            <p:nvPr/>
          </p:nvPicPr>
          <p:blipFill>
            <a:blip r:embed="rId11">
              <a:alphaModFix/>
            </a:blip>
            <a:stretch>
              <a:fillRect/>
            </a:stretch>
          </p:blipFill>
          <p:spPr>
            <a:xfrm>
              <a:off x="1727263" y="4696695"/>
              <a:ext cx="295838" cy="353599"/>
            </a:xfrm>
            <a:prstGeom prst="rect">
              <a:avLst/>
            </a:prstGeom>
            <a:noFill/>
            <a:ln>
              <a:noFill/>
            </a:ln>
          </p:spPr>
        </p:pic>
        <p:pic>
          <p:nvPicPr>
            <p:cNvPr id="611" name="Google Shape;611;p42"/>
            <p:cNvPicPr preferRelativeResize="0"/>
            <p:nvPr/>
          </p:nvPicPr>
          <p:blipFill>
            <a:blip r:embed="rId12">
              <a:alphaModFix/>
            </a:blip>
            <a:stretch>
              <a:fillRect/>
            </a:stretch>
          </p:blipFill>
          <p:spPr>
            <a:xfrm>
              <a:off x="2166867" y="4676210"/>
              <a:ext cx="413082" cy="394569"/>
            </a:xfrm>
            <a:prstGeom prst="rect">
              <a:avLst/>
            </a:prstGeom>
            <a:noFill/>
            <a:ln>
              <a:noFill/>
            </a:ln>
          </p:spPr>
        </p:pic>
      </p:grpSp>
      <p:pic>
        <p:nvPicPr>
          <p:cNvPr id="612" name="Google Shape;612;p42"/>
          <p:cNvPicPr preferRelativeResize="0"/>
          <p:nvPr/>
        </p:nvPicPr>
        <p:blipFill>
          <a:blip r:embed="rId13">
            <a:alphaModFix/>
          </a:blip>
          <a:stretch>
            <a:fillRect/>
          </a:stretch>
        </p:blipFill>
        <p:spPr>
          <a:xfrm>
            <a:off x="679125" y="4582937"/>
            <a:ext cx="1338491" cy="445100"/>
          </a:xfrm>
          <a:prstGeom prst="rect">
            <a:avLst/>
          </a:prstGeom>
          <a:noFill/>
          <a:ln>
            <a:noFill/>
          </a:ln>
        </p:spPr>
      </p:pic>
      <p:pic>
        <p:nvPicPr>
          <p:cNvPr id="613" name="Google Shape;613;p42"/>
          <p:cNvPicPr preferRelativeResize="0"/>
          <p:nvPr/>
        </p:nvPicPr>
        <p:blipFill>
          <a:blip r:embed="rId14">
            <a:alphaModFix/>
          </a:blip>
          <a:stretch>
            <a:fillRect/>
          </a:stretch>
        </p:blipFill>
        <p:spPr>
          <a:xfrm>
            <a:off x="111426" y="4535738"/>
            <a:ext cx="489048" cy="495524"/>
          </a:xfrm>
          <a:prstGeom prst="rect">
            <a:avLst/>
          </a:prstGeom>
          <a:noFill/>
          <a:ln>
            <a:noFill/>
          </a:ln>
        </p:spPr>
      </p:pic>
      <p:pic>
        <p:nvPicPr>
          <p:cNvPr id="614" name="Google Shape;614;p42"/>
          <p:cNvPicPr preferRelativeResize="0"/>
          <p:nvPr/>
        </p:nvPicPr>
        <p:blipFill>
          <a:blip r:embed="rId15">
            <a:alphaModFix/>
          </a:blip>
          <a:stretch>
            <a:fillRect/>
          </a:stretch>
        </p:blipFill>
        <p:spPr>
          <a:xfrm>
            <a:off x="2017625" y="4582939"/>
            <a:ext cx="445077" cy="4451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EDFD"/>
        </a:solidFill>
      </p:bgPr>
    </p:bg>
    <p:spTree>
      <p:nvGrpSpPr>
        <p:cNvPr id="97" name="Shape 97"/>
        <p:cNvGrpSpPr/>
        <p:nvPr/>
      </p:nvGrpSpPr>
      <p:grpSpPr>
        <a:xfrm>
          <a:off x="0" y="0"/>
          <a:ext cx="0" cy="0"/>
          <a:chOff x="0" y="0"/>
          <a:chExt cx="0" cy="0"/>
        </a:xfrm>
      </p:grpSpPr>
      <p:sp>
        <p:nvSpPr>
          <p:cNvPr id="98" name="Google Shape;98;p16"/>
          <p:cNvSpPr txBox="1"/>
          <p:nvPr/>
        </p:nvSpPr>
        <p:spPr>
          <a:xfrm>
            <a:off x="576300" y="2431300"/>
            <a:ext cx="7991400" cy="1200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 sz="2200">
                <a:solidFill>
                  <a:srgbClr val="5070F0"/>
                </a:solidFill>
                <a:latin typeface="Montserrat"/>
                <a:ea typeface="Montserrat"/>
                <a:cs typeface="Montserrat"/>
                <a:sym typeface="Montserrat"/>
              </a:rPr>
              <a:t>U</a:t>
            </a:r>
            <a:r>
              <a:rPr lang="fr" sz="2200">
                <a:solidFill>
                  <a:srgbClr val="5070F0"/>
                </a:solidFill>
                <a:latin typeface="Montserrat"/>
                <a:ea typeface="Montserrat"/>
                <a:cs typeface="Montserrat"/>
                <a:sym typeface="Montserrat"/>
              </a:rPr>
              <a:t>n futur numérique partagé, inclusif, sécurisé, </a:t>
            </a:r>
            <a:br>
              <a:rPr lang="fr" sz="2200">
                <a:solidFill>
                  <a:srgbClr val="5070F0"/>
                </a:solidFill>
                <a:latin typeface="Montserrat"/>
                <a:ea typeface="Montserrat"/>
                <a:cs typeface="Montserrat"/>
                <a:sym typeface="Montserrat"/>
              </a:rPr>
            </a:br>
            <a:r>
              <a:rPr lang="fr" sz="2200">
                <a:solidFill>
                  <a:srgbClr val="5070F0"/>
                </a:solidFill>
                <a:latin typeface="Montserrat"/>
                <a:ea typeface="Montserrat"/>
                <a:cs typeface="Montserrat"/>
                <a:sym typeface="Montserrat"/>
              </a:rPr>
              <a:t>au service de la transition écologique et respectueux des droits et libertés fondamentaux des individus. </a:t>
            </a:r>
            <a:endParaRPr sz="2200">
              <a:solidFill>
                <a:srgbClr val="5070F0"/>
              </a:solidFill>
              <a:latin typeface="Montserrat"/>
              <a:ea typeface="Montserrat"/>
              <a:cs typeface="Montserrat"/>
              <a:sym typeface="Montserrat"/>
            </a:endParaRPr>
          </a:p>
        </p:txBody>
      </p:sp>
      <p:sp>
        <p:nvSpPr>
          <p:cNvPr id="99" name="Google Shape;99;p16"/>
          <p:cNvSpPr/>
          <p:nvPr/>
        </p:nvSpPr>
        <p:spPr>
          <a:xfrm>
            <a:off x="0" y="287425"/>
            <a:ext cx="9144000" cy="1021200"/>
          </a:xfrm>
          <a:prstGeom prst="rect">
            <a:avLst/>
          </a:prstGeom>
          <a:noFill/>
          <a:ln>
            <a:noFill/>
          </a:ln>
        </p:spPr>
        <p:txBody>
          <a:bodyPr anchorCtr="0" anchor="t" bIns="45725" lIns="45725" spcFirstLastPara="1" rIns="45725" wrap="square" tIns="45725">
            <a:noAutofit/>
          </a:bodyPr>
          <a:lstStyle/>
          <a:p>
            <a:pPr indent="0" lvl="0" marL="0" rtl="0" algn="ctr">
              <a:spcBef>
                <a:spcPts val="0"/>
              </a:spcBef>
              <a:spcAft>
                <a:spcPts val="0"/>
              </a:spcAft>
              <a:buClr>
                <a:schemeClr val="dk1"/>
              </a:buClr>
              <a:buSzPts val="1100"/>
              <a:buFont typeface="Arial"/>
              <a:buNone/>
            </a:pPr>
            <a:r>
              <a:rPr lang="fr" sz="3000">
                <a:solidFill>
                  <a:srgbClr val="2D134B"/>
                </a:solidFill>
                <a:latin typeface="Montserrat Black"/>
                <a:ea typeface="Montserrat Black"/>
                <a:cs typeface="Montserrat Black"/>
                <a:sym typeface="Montserrat Black"/>
              </a:rPr>
              <a:t>Qu’est-ce que </a:t>
            </a:r>
            <a:endParaRPr sz="3000">
              <a:solidFill>
                <a:srgbClr val="2D134B"/>
              </a:solidFill>
              <a:latin typeface="Montserrat Black"/>
              <a:ea typeface="Montserrat Black"/>
              <a:cs typeface="Montserrat Black"/>
              <a:sym typeface="Montserrat Black"/>
            </a:endParaRPr>
          </a:p>
          <a:p>
            <a:pPr indent="0" lvl="0" marL="0" rtl="0" algn="ctr">
              <a:spcBef>
                <a:spcPts val="0"/>
              </a:spcBef>
              <a:spcAft>
                <a:spcPts val="0"/>
              </a:spcAft>
              <a:buClr>
                <a:schemeClr val="dk1"/>
              </a:buClr>
              <a:buSzPts val="1100"/>
              <a:buFont typeface="Arial"/>
              <a:buNone/>
            </a:pPr>
            <a:r>
              <a:rPr lang="fr" sz="3000">
                <a:solidFill>
                  <a:srgbClr val="2D134B"/>
                </a:solidFill>
                <a:latin typeface="Montserrat Black"/>
                <a:ea typeface="Montserrat Black"/>
                <a:cs typeface="Montserrat Black"/>
                <a:sym typeface="Montserrat Black"/>
              </a:rPr>
              <a:t>le numérique d’intérêt général ? </a:t>
            </a:r>
            <a:endParaRPr sz="3000">
              <a:solidFill>
                <a:srgbClr val="2D134B"/>
              </a:solidFill>
              <a:latin typeface="Montserrat Black"/>
              <a:ea typeface="Montserrat Black"/>
              <a:cs typeface="Montserrat Black"/>
              <a:sym typeface="Montserrat Black"/>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070F0"/>
        </a:solidFill>
      </p:bgPr>
    </p:bg>
    <p:spTree>
      <p:nvGrpSpPr>
        <p:cNvPr id="103" name="Shape 103"/>
        <p:cNvGrpSpPr/>
        <p:nvPr/>
      </p:nvGrpSpPr>
      <p:grpSpPr>
        <a:xfrm>
          <a:off x="0" y="0"/>
          <a:ext cx="0" cy="0"/>
          <a:chOff x="0" y="0"/>
          <a:chExt cx="0" cy="0"/>
        </a:xfrm>
      </p:grpSpPr>
      <p:sp>
        <p:nvSpPr>
          <p:cNvPr id="104" name="Google Shape;104;p17"/>
          <p:cNvSpPr txBox="1"/>
          <p:nvPr/>
        </p:nvSpPr>
        <p:spPr>
          <a:xfrm>
            <a:off x="-130800" y="1771350"/>
            <a:ext cx="4237800" cy="1954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fr" sz="2300">
                <a:solidFill>
                  <a:schemeClr val="lt1"/>
                </a:solidFill>
                <a:latin typeface="Montserrat Black"/>
                <a:ea typeface="Montserrat Black"/>
                <a:cs typeface="Montserrat Black"/>
                <a:sym typeface="Montserrat Black"/>
              </a:rPr>
              <a:t>CHOISIR LA FORMULE D’ÉVÉNEMENT </a:t>
            </a:r>
            <a:br>
              <a:rPr lang="fr" sz="2300">
                <a:solidFill>
                  <a:schemeClr val="lt1"/>
                </a:solidFill>
                <a:latin typeface="Montserrat Black"/>
                <a:ea typeface="Montserrat Black"/>
                <a:cs typeface="Montserrat Black"/>
                <a:sym typeface="Montserrat Black"/>
              </a:rPr>
            </a:br>
            <a:r>
              <a:rPr lang="fr" sz="2300">
                <a:solidFill>
                  <a:schemeClr val="lt1"/>
                </a:solidFill>
                <a:latin typeface="Montserrat Black"/>
                <a:ea typeface="Montserrat Black"/>
                <a:cs typeface="Montserrat Black"/>
                <a:sym typeface="Montserrat Black"/>
              </a:rPr>
              <a:t>ADAPTÉE </a:t>
            </a:r>
            <a:br>
              <a:rPr lang="fr" sz="2300">
                <a:solidFill>
                  <a:schemeClr val="lt1"/>
                </a:solidFill>
                <a:latin typeface="Montserrat Black"/>
                <a:ea typeface="Montserrat Black"/>
                <a:cs typeface="Montserrat Black"/>
                <a:sym typeface="Montserrat Black"/>
              </a:rPr>
            </a:br>
            <a:r>
              <a:rPr lang="fr" sz="2300">
                <a:solidFill>
                  <a:schemeClr val="lt1"/>
                </a:solidFill>
                <a:latin typeface="Montserrat Black"/>
                <a:ea typeface="Montserrat Black"/>
                <a:cs typeface="Montserrat Black"/>
                <a:sym typeface="Montserrat Black"/>
              </a:rPr>
              <a:t>AU CONTEXTE </a:t>
            </a:r>
            <a:endParaRPr sz="2300">
              <a:solidFill>
                <a:schemeClr val="lt1"/>
              </a:solidFill>
              <a:latin typeface="Montserrat Black"/>
              <a:ea typeface="Montserrat Black"/>
              <a:cs typeface="Montserrat Black"/>
              <a:sym typeface="Montserrat Black"/>
            </a:endParaRPr>
          </a:p>
          <a:p>
            <a:pPr indent="0" lvl="0" marL="0" rtl="0" algn="r">
              <a:spcBef>
                <a:spcPts val="0"/>
              </a:spcBef>
              <a:spcAft>
                <a:spcPts val="0"/>
              </a:spcAft>
              <a:buNone/>
            </a:pPr>
            <a:r>
              <a:rPr lang="fr" sz="2300">
                <a:solidFill>
                  <a:schemeClr val="lt1"/>
                </a:solidFill>
                <a:latin typeface="Montserrat Black"/>
                <a:ea typeface="Montserrat Black"/>
                <a:cs typeface="Montserrat Black"/>
                <a:sym typeface="Montserrat Black"/>
              </a:rPr>
              <a:t>DU TERRITOIRE</a:t>
            </a:r>
            <a:endParaRPr sz="4100">
              <a:solidFill>
                <a:srgbClr val="FCFCFC"/>
              </a:solidFill>
              <a:latin typeface="Montserrat Black"/>
              <a:ea typeface="Montserrat Black"/>
              <a:cs typeface="Montserrat Black"/>
              <a:sym typeface="Montserrat Black"/>
            </a:endParaRPr>
          </a:p>
        </p:txBody>
      </p:sp>
      <p:sp>
        <p:nvSpPr>
          <p:cNvPr id="105" name="Google Shape;105;p17"/>
          <p:cNvSpPr txBox="1"/>
          <p:nvPr/>
        </p:nvSpPr>
        <p:spPr>
          <a:xfrm>
            <a:off x="1562673" y="3470814"/>
            <a:ext cx="1266300" cy="1569900"/>
          </a:xfrm>
          <a:prstGeom prst="rect">
            <a:avLst/>
          </a:prstGeom>
          <a:noFill/>
          <a:ln>
            <a:noFill/>
          </a:ln>
        </p:spPr>
        <p:txBody>
          <a:bodyPr anchorCtr="0" anchor="t" bIns="91425" lIns="91425" spcFirstLastPara="1" rIns="91425" wrap="square" tIns="91425">
            <a:spAutoFit/>
          </a:bodyPr>
          <a:lstStyle/>
          <a:p>
            <a:pPr indent="-800100" lvl="0" marL="457200" rtl="0" algn="l">
              <a:spcBef>
                <a:spcPts val="0"/>
              </a:spcBef>
              <a:spcAft>
                <a:spcPts val="0"/>
              </a:spcAft>
              <a:buClr>
                <a:srgbClr val="2D134B"/>
              </a:buClr>
              <a:buSzPts val="9000"/>
              <a:buFont typeface="Dosis ExtraBold"/>
              <a:buChar char="➔"/>
            </a:pPr>
            <a:r>
              <a:t/>
            </a:r>
            <a:endParaRPr/>
          </a:p>
        </p:txBody>
      </p:sp>
      <p:pic>
        <p:nvPicPr>
          <p:cNvPr id="106" name="Google Shape;106;p17"/>
          <p:cNvPicPr preferRelativeResize="0"/>
          <p:nvPr/>
        </p:nvPicPr>
        <p:blipFill>
          <a:blip r:embed="rId3">
            <a:alphaModFix/>
          </a:blip>
          <a:stretch>
            <a:fillRect/>
          </a:stretch>
        </p:blipFill>
        <p:spPr>
          <a:xfrm>
            <a:off x="1686750" y="675425"/>
            <a:ext cx="1852150" cy="3640274"/>
          </a:xfrm>
          <a:prstGeom prst="rect">
            <a:avLst/>
          </a:prstGeom>
          <a:noFill/>
          <a:ln>
            <a:noFill/>
          </a:ln>
        </p:spPr>
      </p:pic>
      <p:pic>
        <p:nvPicPr>
          <p:cNvPr id="107" name="Google Shape;107;p17"/>
          <p:cNvPicPr preferRelativeResize="0"/>
          <p:nvPr/>
        </p:nvPicPr>
        <p:blipFill rotWithShape="1">
          <a:blip r:embed="rId4">
            <a:alphaModFix/>
          </a:blip>
          <a:srcRect b="0" l="12761" r="27993" t="0"/>
          <a:stretch/>
        </p:blipFill>
        <p:spPr>
          <a:xfrm>
            <a:off x="4572000" y="0"/>
            <a:ext cx="4572001" cy="51435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D134B"/>
        </a:solidFill>
      </p:bgPr>
    </p:bg>
    <p:spTree>
      <p:nvGrpSpPr>
        <p:cNvPr id="111" name="Shape 111"/>
        <p:cNvGrpSpPr/>
        <p:nvPr/>
      </p:nvGrpSpPr>
      <p:grpSpPr>
        <a:xfrm>
          <a:off x="0" y="0"/>
          <a:ext cx="0" cy="0"/>
          <a:chOff x="0" y="0"/>
          <a:chExt cx="0" cy="0"/>
        </a:xfrm>
      </p:grpSpPr>
      <p:sp>
        <p:nvSpPr>
          <p:cNvPr id="112" name="Google Shape;112;p18"/>
          <p:cNvSpPr/>
          <p:nvPr/>
        </p:nvSpPr>
        <p:spPr>
          <a:xfrm>
            <a:off x="531650" y="1801200"/>
            <a:ext cx="4564200" cy="1796700"/>
          </a:xfrm>
          <a:prstGeom prst="rect">
            <a:avLst/>
          </a:prstGeom>
          <a:noFill/>
          <a:ln>
            <a:noFill/>
          </a:ln>
        </p:spPr>
        <p:txBody>
          <a:bodyPr anchorCtr="0" anchor="b" bIns="45725" lIns="45725" spcFirstLastPara="1" rIns="45725" wrap="square" tIns="45725">
            <a:noAutofit/>
          </a:bodyPr>
          <a:lstStyle/>
          <a:p>
            <a:pPr indent="0" lvl="0" marL="0" rtl="0" algn="l">
              <a:spcBef>
                <a:spcPts val="0"/>
              </a:spcBef>
              <a:spcAft>
                <a:spcPts val="0"/>
              </a:spcAft>
              <a:buNone/>
            </a:pPr>
            <a:r>
              <a:rPr lang="fr" sz="4000">
                <a:solidFill>
                  <a:schemeClr val="lt1"/>
                </a:solidFill>
                <a:latin typeface="Montserrat Black"/>
                <a:ea typeface="Montserrat Black"/>
                <a:cs typeface="Montserrat Black"/>
                <a:sym typeface="Montserrat Black"/>
              </a:rPr>
              <a:t>diagnostiquez le degré de maturité de votre territoire.</a:t>
            </a:r>
            <a:endParaRPr sz="4000">
              <a:solidFill>
                <a:schemeClr val="lt1"/>
              </a:solidFill>
              <a:latin typeface="Montserrat Black"/>
              <a:ea typeface="Montserrat Black"/>
              <a:cs typeface="Montserrat Black"/>
              <a:sym typeface="Montserrat Black"/>
            </a:endParaRPr>
          </a:p>
        </p:txBody>
      </p:sp>
      <p:sp>
        <p:nvSpPr>
          <p:cNvPr id="113" name="Google Shape;113;p18"/>
          <p:cNvSpPr txBox="1"/>
          <p:nvPr/>
        </p:nvSpPr>
        <p:spPr>
          <a:xfrm>
            <a:off x="531650" y="360000"/>
            <a:ext cx="48093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fr" sz="2000">
                <a:solidFill>
                  <a:schemeClr val="lt1"/>
                </a:solidFill>
                <a:latin typeface="Montserrat Light"/>
                <a:ea typeface="Montserrat Light"/>
                <a:cs typeface="Montserrat Light"/>
                <a:sym typeface="Montserrat Light"/>
              </a:rPr>
              <a:t>Avant de vous lancer dans la préparation d’un événement,</a:t>
            </a:r>
            <a:endParaRPr/>
          </a:p>
        </p:txBody>
      </p:sp>
      <p:sp>
        <p:nvSpPr>
          <p:cNvPr id="114" name="Google Shape;114;p18"/>
          <p:cNvSpPr txBox="1"/>
          <p:nvPr/>
        </p:nvSpPr>
        <p:spPr>
          <a:xfrm>
            <a:off x="5817050" y="3875623"/>
            <a:ext cx="2788500" cy="806400"/>
          </a:xfrm>
          <a:prstGeom prst="rect">
            <a:avLst/>
          </a:prstGeom>
          <a:solidFill>
            <a:srgbClr val="E9EDFD"/>
          </a:solidFill>
          <a:ln>
            <a:noFill/>
          </a:ln>
        </p:spPr>
        <p:txBody>
          <a:bodyPr anchorCtr="0" anchor="ctr" bIns="91425" lIns="91425" spcFirstLastPara="1" rIns="91425" wrap="square" tIns="91425">
            <a:noAutofit/>
          </a:bodyPr>
          <a:lstStyle/>
          <a:p>
            <a:pPr indent="-304800" lvl="0" marL="457200" marR="72000" rtl="0" algn="l">
              <a:spcBef>
                <a:spcPts val="0"/>
              </a:spcBef>
              <a:spcAft>
                <a:spcPts val="0"/>
              </a:spcAft>
              <a:buClr>
                <a:srgbClr val="2D134B"/>
              </a:buClr>
              <a:buSzPts val="1200"/>
              <a:buFont typeface="Montserrat"/>
              <a:buChar char="➔"/>
            </a:pPr>
            <a:r>
              <a:rPr lang="fr" sz="1200">
                <a:solidFill>
                  <a:srgbClr val="2D134B"/>
                </a:solidFill>
                <a:latin typeface="Montserrat"/>
                <a:ea typeface="Montserrat"/>
                <a:cs typeface="Montserrat"/>
                <a:sym typeface="Montserrat"/>
              </a:rPr>
              <a:t>L’engagement des décideurs territoriaux </a:t>
            </a:r>
            <a:br>
              <a:rPr lang="fr" sz="1200">
                <a:solidFill>
                  <a:srgbClr val="2D134B"/>
                </a:solidFill>
                <a:latin typeface="Montserrat"/>
                <a:ea typeface="Montserrat"/>
                <a:cs typeface="Montserrat"/>
                <a:sym typeface="Montserrat"/>
              </a:rPr>
            </a:br>
            <a:r>
              <a:rPr lang="fr" sz="1200">
                <a:solidFill>
                  <a:srgbClr val="2D134B"/>
                </a:solidFill>
                <a:latin typeface="Montserrat"/>
                <a:ea typeface="Montserrat"/>
                <a:cs typeface="Montserrat"/>
                <a:sym typeface="Montserrat"/>
              </a:rPr>
              <a:t>sur le sujet</a:t>
            </a:r>
            <a:endParaRPr sz="1200">
              <a:solidFill>
                <a:srgbClr val="2D134B"/>
              </a:solidFill>
              <a:latin typeface="Montserrat"/>
              <a:ea typeface="Montserrat"/>
              <a:cs typeface="Montserrat"/>
              <a:sym typeface="Montserrat"/>
            </a:endParaRPr>
          </a:p>
        </p:txBody>
      </p:sp>
      <p:sp>
        <p:nvSpPr>
          <p:cNvPr id="115" name="Google Shape;115;p18"/>
          <p:cNvSpPr txBox="1"/>
          <p:nvPr/>
        </p:nvSpPr>
        <p:spPr>
          <a:xfrm>
            <a:off x="5817050" y="2965152"/>
            <a:ext cx="2788500" cy="806400"/>
          </a:xfrm>
          <a:prstGeom prst="rect">
            <a:avLst/>
          </a:prstGeom>
          <a:solidFill>
            <a:srgbClr val="E9EDFD"/>
          </a:solidFill>
          <a:ln>
            <a:noFill/>
          </a:ln>
        </p:spPr>
        <p:txBody>
          <a:bodyPr anchorCtr="0" anchor="ctr" bIns="91425" lIns="91425" spcFirstLastPara="1" rIns="91425" wrap="square" tIns="91425">
            <a:noAutofit/>
          </a:bodyPr>
          <a:lstStyle/>
          <a:p>
            <a:pPr indent="-304800" lvl="0" marL="457200" marR="72000" rtl="0" algn="l">
              <a:spcBef>
                <a:spcPts val="0"/>
              </a:spcBef>
              <a:spcAft>
                <a:spcPts val="0"/>
              </a:spcAft>
              <a:buClr>
                <a:srgbClr val="2D134B"/>
              </a:buClr>
              <a:buSzPts val="1200"/>
              <a:buFont typeface="Montserrat"/>
              <a:buChar char="➔"/>
            </a:pPr>
            <a:r>
              <a:rPr lang="fr" sz="1200">
                <a:solidFill>
                  <a:srgbClr val="2D134B"/>
                </a:solidFill>
                <a:latin typeface="Montserrat"/>
                <a:ea typeface="Montserrat"/>
                <a:cs typeface="Montserrat"/>
                <a:sym typeface="Montserrat"/>
              </a:rPr>
              <a:t>L’existence d’événements ou de rencontres similaires sur le territoire</a:t>
            </a:r>
            <a:endParaRPr sz="1200">
              <a:solidFill>
                <a:srgbClr val="2D134B"/>
              </a:solidFill>
              <a:latin typeface="Montserrat"/>
              <a:ea typeface="Montserrat"/>
              <a:cs typeface="Montserrat"/>
              <a:sym typeface="Montserrat"/>
            </a:endParaRPr>
          </a:p>
        </p:txBody>
      </p:sp>
      <p:sp>
        <p:nvSpPr>
          <p:cNvPr id="116" name="Google Shape;116;p18"/>
          <p:cNvSpPr txBox="1"/>
          <p:nvPr/>
        </p:nvSpPr>
        <p:spPr>
          <a:xfrm>
            <a:off x="5817050" y="2054682"/>
            <a:ext cx="2788500" cy="806400"/>
          </a:xfrm>
          <a:prstGeom prst="rect">
            <a:avLst/>
          </a:prstGeom>
          <a:solidFill>
            <a:srgbClr val="E9EDFD"/>
          </a:solidFill>
          <a:ln>
            <a:noFill/>
          </a:ln>
        </p:spPr>
        <p:txBody>
          <a:bodyPr anchorCtr="0" anchor="ctr" bIns="91425" lIns="91425" spcFirstLastPara="1" rIns="91425" wrap="square" tIns="91425">
            <a:noAutofit/>
          </a:bodyPr>
          <a:lstStyle/>
          <a:p>
            <a:pPr indent="-304800" lvl="0" marL="457200" marR="72000" rtl="0" algn="l">
              <a:spcBef>
                <a:spcPts val="0"/>
              </a:spcBef>
              <a:spcAft>
                <a:spcPts val="0"/>
              </a:spcAft>
              <a:buClr>
                <a:srgbClr val="2D134B"/>
              </a:buClr>
              <a:buSzPts val="1200"/>
              <a:buFont typeface="Montserrat"/>
              <a:buChar char="➔"/>
            </a:pPr>
            <a:r>
              <a:rPr lang="fr" sz="1200">
                <a:solidFill>
                  <a:srgbClr val="2D134B"/>
                </a:solidFill>
                <a:latin typeface="Montserrat"/>
                <a:ea typeface="Montserrat"/>
                <a:cs typeface="Montserrat"/>
                <a:sym typeface="Montserrat"/>
              </a:rPr>
              <a:t>La solidité de l’écosystème des professionnels du numérique d’intérêt général</a:t>
            </a:r>
            <a:endParaRPr sz="1200">
              <a:solidFill>
                <a:srgbClr val="2D134B"/>
              </a:solidFill>
              <a:latin typeface="Montserrat"/>
              <a:ea typeface="Montserrat"/>
              <a:cs typeface="Montserrat"/>
              <a:sym typeface="Montserrat"/>
            </a:endParaRPr>
          </a:p>
        </p:txBody>
      </p:sp>
      <p:sp>
        <p:nvSpPr>
          <p:cNvPr id="117" name="Google Shape;117;p18"/>
          <p:cNvSpPr txBox="1"/>
          <p:nvPr/>
        </p:nvSpPr>
        <p:spPr>
          <a:xfrm>
            <a:off x="5817050" y="1592982"/>
            <a:ext cx="2788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800">
                <a:solidFill>
                  <a:schemeClr val="lt1"/>
                </a:solidFill>
                <a:latin typeface="Montserrat Black"/>
                <a:ea typeface="Montserrat Black"/>
                <a:cs typeface="Montserrat Black"/>
                <a:sym typeface="Montserrat Black"/>
              </a:rPr>
              <a:t>3 critères à observer :</a:t>
            </a:r>
            <a:endParaRPr sz="18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9"/>
          <p:cNvSpPr/>
          <p:nvPr/>
        </p:nvSpPr>
        <p:spPr>
          <a:xfrm>
            <a:off x="180000" y="180000"/>
            <a:ext cx="8784000" cy="4783800"/>
          </a:xfrm>
          <a:prstGeom prst="rect">
            <a:avLst/>
          </a:prstGeom>
          <a:noFill/>
          <a:ln cap="flat" cmpd="sng" w="19050">
            <a:solidFill>
              <a:srgbClr val="2D134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3" name="Google Shape;123;p19"/>
          <p:cNvSpPr txBox="1"/>
          <p:nvPr/>
        </p:nvSpPr>
        <p:spPr>
          <a:xfrm>
            <a:off x="180000" y="180000"/>
            <a:ext cx="8784000" cy="481800"/>
          </a:xfrm>
          <a:prstGeom prst="rect">
            <a:avLst/>
          </a:prstGeom>
          <a:solidFill>
            <a:srgbClr val="2D134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sz="1800">
                <a:solidFill>
                  <a:srgbClr val="FCFCFC"/>
                </a:solidFill>
                <a:latin typeface="Montserrat Black"/>
                <a:ea typeface="Montserrat Black"/>
                <a:cs typeface="Montserrat Black"/>
                <a:sym typeface="Montserrat Black"/>
              </a:rPr>
              <a:t>Observer mon territoire pour définir mon </a:t>
            </a:r>
            <a:r>
              <a:rPr lang="fr" sz="1800">
                <a:solidFill>
                  <a:srgbClr val="FCFCFC"/>
                </a:solidFill>
                <a:latin typeface="Montserrat Black"/>
                <a:ea typeface="Montserrat Black"/>
                <a:cs typeface="Montserrat Black"/>
                <a:sym typeface="Montserrat Black"/>
              </a:rPr>
              <a:t>objectif</a:t>
            </a:r>
            <a:endParaRPr sz="1800">
              <a:solidFill>
                <a:srgbClr val="FCFCFC"/>
              </a:solidFill>
              <a:latin typeface="Montserrat Black"/>
              <a:ea typeface="Montserrat Black"/>
              <a:cs typeface="Montserrat Black"/>
              <a:sym typeface="Montserrat Black"/>
            </a:endParaRPr>
          </a:p>
        </p:txBody>
      </p:sp>
      <p:pic>
        <p:nvPicPr>
          <p:cNvPr id="124" name="Google Shape;124;p19"/>
          <p:cNvPicPr preferRelativeResize="0"/>
          <p:nvPr/>
        </p:nvPicPr>
        <p:blipFill>
          <a:blip r:embed="rId3">
            <a:alphaModFix/>
          </a:blip>
          <a:stretch>
            <a:fillRect/>
          </a:stretch>
        </p:blipFill>
        <p:spPr>
          <a:xfrm rot="876540">
            <a:off x="8547708" y="253471"/>
            <a:ext cx="335759" cy="334859"/>
          </a:xfrm>
          <a:prstGeom prst="rect">
            <a:avLst/>
          </a:prstGeom>
          <a:noFill/>
          <a:ln>
            <a:noFill/>
          </a:ln>
        </p:spPr>
      </p:pic>
      <p:sp>
        <p:nvSpPr>
          <p:cNvPr id="125" name="Google Shape;125;p19"/>
          <p:cNvSpPr txBox="1"/>
          <p:nvPr/>
        </p:nvSpPr>
        <p:spPr>
          <a:xfrm>
            <a:off x="294116" y="967262"/>
            <a:ext cx="1485300" cy="481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sz="1000">
                <a:solidFill>
                  <a:srgbClr val="5070F0"/>
                </a:solidFill>
                <a:latin typeface="Montserrat SemiBold"/>
                <a:ea typeface="Montserrat SemiBold"/>
                <a:cs typeface="Montserrat SemiBold"/>
                <a:sym typeface="Montserrat SemiBold"/>
              </a:rPr>
              <a:t>L’écosystème </a:t>
            </a:r>
            <a:endParaRPr sz="1000">
              <a:solidFill>
                <a:srgbClr val="5070F0"/>
              </a:solidFill>
              <a:latin typeface="Montserrat SemiBold"/>
              <a:ea typeface="Montserrat SemiBold"/>
              <a:cs typeface="Montserrat SemiBold"/>
              <a:sym typeface="Montserrat SemiBold"/>
            </a:endParaRPr>
          </a:p>
          <a:p>
            <a:pPr indent="0" lvl="0" marL="0" rtl="0" algn="ctr">
              <a:spcBef>
                <a:spcPts val="0"/>
              </a:spcBef>
              <a:spcAft>
                <a:spcPts val="0"/>
              </a:spcAft>
              <a:buNone/>
            </a:pPr>
            <a:r>
              <a:rPr lang="fr" sz="1000">
                <a:solidFill>
                  <a:srgbClr val="5070F0"/>
                </a:solidFill>
                <a:latin typeface="Montserrat SemiBold"/>
                <a:ea typeface="Montserrat SemiBold"/>
                <a:cs typeface="Montserrat SemiBold"/>
                <a:sym typeface="Montserrat SemiBold"/>
              </a:rPr>
              <a:t>des professionnels</a:t>
            </a:r>
            <a:endParaRPr sz="1000">
              <a:solidFill>
                <a:srgbClr val="5070F0"/>
              </a:solidFill>
              <a:latin typeface="Montserrat SemiBold"/>
              <a:ea typeface="Montserrat SemiBold"/>
              <a:cs typeface="Montserrat SemiBold"/>
              <a:sym typeface="Montserrat SemiBold"/>
            </a:endParaRPr>
          </a:p>
        </p:txBody>
      </p:sp>
      <p:sp>
        <p:nvSpPr>
          <p:cNvPr id="126" name="Google Shape;126;p19"/>
          <p:cNvSpPr txBox="1"/>
          <p:nvPr/>
        </p:nvSpPr>
        <p:spPr>
          <a:xfrm>
            <a:off x="294116" y="1636862"/>
            <a:ext cx="1485300" cy="481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sz="1000">
                <a:solidFill>
                  <a:srgbClr val="5070F0"/>
                </a:solidFill>
                <a:latin typeface="Montserrat SemiBold"/>
                <a:ea typeface="Montserrat SemiBold"/>
                <a:cs typeface="Montserrat SemiBold"/>
                <a:sym typeface="Montserrat SemiBold"/>
              </a:rPr>
              <a:t>Les évènements existants</a:t>
            </a:r>
            <a:endParaRPr sz="1000">
              <a:solidFill>
                <a:srgbClr val="5070F0"/>
              </a:solidFill>
              <a:latin typeface="Montserrat SemiBold"/>
              <a:ea typeface="Montserrat SemiBold"/>
              <a:cs typeface="Montserrat SemiBold"/>
              <a:sym typeface="Montserrat SemiBold"/>
            </a:endParaRPr>
          </a:p>
        </p:txBody>
      </p:sp>
      <p:sp>
        <p:nvSpPr>
          <p:cNvPr id="127" name="Google Shape;127;p19"/>
          <p:cNvSpPr txBox="1"/>
          <p:nvPr/>
        </p:nvSpPr>
        <p:spPr>
          <a:xfrm>
            <a:off x="294116" y="2306462"/>
            <a:ext cx="1485300" cy="481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sz="1000">
                <a:solidFill>
                  <a:srgbClr val="5070F0"/>
                </a:solidFill>
                <a:latin typeface="Montserrat SemiBold"/>
                <a:ea typeface="Montserrat SemiBold"/>
                <a:cs typeface="Montserrat SemiBold"/>
                <a:sym typeface="Montserrat SemiBold"/>
              </a:rPr>
              <a:t>L’engagement </a:t>
            </a:r>
            <a:endParaRPr sz="1000">
              <a:solidFill>
                <a:srgbClr val="5070F0"/>
              </a:solidFill>
              <a:latin typeface="Montserrat SemiBold"/>
              <a:ea typeface="Montserrat SemiBold"/>
              <a:cs typeface="Montserrat SemiBold"/>
              <a:sym typeface="Montserrat SemiBold"/>
            </a:endParaRPr>
          </a:p>
          <a:p>
            <a:pPr indent="0" lvl="0" marL="0" rtl="0" algn="ctr">
              <a:spcBef>
                <a:spcPts val="0"/>
              </a:spcBef>
              <a:spcAft>
                <a:spcPts val="0"/>
              </a:spcAft>
              <a:buNone/>
            </a:pPr>
            <a:r>
              <a:rPr lang="fr" sz="1000">
                <a:solidFill>
                  <a:srgbClr val="5070F0"/>
                </a:solidFill>
                <a:latin typeface="Montserrat SemiBold"/>
                <a:ea typeface="Montserrat SemiBold"/>
                <a:cs typeface="Montserrat SemiBold"/>
                <a:sym typeface="Montserrat SemiBold"/>
              </a:rPr>
              <a:t>des décideurs</a:t>
            </a:r>
            <a:endParaRPr sz="1000">
              <a:solidFill>
                <a:srgbClr val="5070F0"/>
              </a:solidFill>
              <a:latin typeface="Montserrat SemiBold"/>
              <a:ea typeface="Montserrat SemiBold"/>
              <a:cs typeface="Montserrat SemiBold"/>
              <a:sym typeface="Montserrat SemiBold"/>
            </a:endParaRPr>
          </a:p>
        </p:txBody>
      </p:sp>
      <p:grpSp>
        <p:nvGrpSpPr>
          <p:cNvPr id="128" name="Google Shape;128;p19"/>
          <p:cNvGrpSpPr/>
          <p:nvPr/>
        </p:nvGrpSpPr>
        <p:grpSpPr>
          <a:xfrm>
            <a:off x="1858690" y="865062"/>
            <a:ext cx="2181600" cy="3918450"/>
            <a:chOff x="1503625" y="865062"/>
            <a:chExt cx="2181600" cy="3918450"/>
          </a:xfrm>
        </p:grpSpPr>
        <p:sp>
          <p:nvSpPr>
            <p:cNvPr id="129" name="Google Shape;129;p19"/>
            <p:cNvSpPr txBox="1"/>
            <p:nvPr/>
          </p:nvSpPr>
          <p:spPr>
            <a:xfrm>
              <a:off x="1511665" y="865062"/>
              <a:ext cx="2167200" cy="669600"/>
            </a:xfrm>
            <a:prstGeom prst="rect">
              <a:avLst/>
            </a:prstGeom>
            <a:solidFill>
              <a:srgbClr val="5070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sz="1000">
                  <a:solidFill>
                    <a:schemeClr val="lt1"/>
                  </a:solidFill>
                  <a:latin typeface="Montserrat"/>
                  <a:ea typeface="Montserrat"/>
                  <a:cs typeface="Montserrat"/>
                  <a:sym typeface="Montserrat"/>
                </a:rPr>
                <a:t>Il y a peu de communication entre acteurs.</a:t>
              </a:r>
              <a:endParaRPr sz="1000">
                <a:solidFill>
                  <a:schemeClr val="lt1"/>
                </a:solidFill>
                <a:latin typeface="Montserrat"/>
                <a:ea typeface="Montserrat"/>
                <a:cs typeface="Montserrat"/>
                <a:sym typeface="Montserrat"/>
              </a:endParaRPr>
            </a:p>
          </p:txBody>
        </p:sp>
        <p:sp>
          <p:nvSpPr>
            <p:cNvPr id="130" name="Google Shape;130;p19"/>
            <p:cNvSpPr txBox="1"/>
            <p:nvPr/>
          </p:nvSpPr>
          <p:spPr>
            <a:xfrm>
              <a:off x="1511665" y="1534662"/>
              <a:ext cx="2167200" cy="669600"/>
            </a:xfrm>
            <a:prstGeom prst="rect">
              <a:avLst/>
            </a:prstGeom>
            <a:solidFill>
              <a:srgbClr val="5070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sz="1000">
                  <a:solidFill>
                    <a:schemeClr val="lt1"/>
                  </a:solidFill>
                  <a:latin typeface="Montserrat"/>
                  <a:ea typeface="Montserrat"/>
                  <a:cs typeface="Montserrat"/>
                  <a:sym typeface="Montserrat"/>
                </a:rPr>
                <a:t>Il n’y a jamais eu de rencontres entre acteurs.</a:t>
              </a:r>
              <a:endParaRPr sz="1000">
                <a:solidFill>
                  <a:schemeClr val="lt1"/>
                </a:solidFill>
                <a:latin typeface="Montserrat"/>
                <a:ea typeface="Montserrat"/>
                <a:cs typeface="Montserrat"/>
                <a:sym typeface="Montserrat"/>
              </a:endParaRPr>
            </a:p>
          </p:txBody>
        </p:sp>
        <p:cxnSp>
          <p:nvCxnSpPr>
            <p:cNvPr id="131" name="Google Shape;131;p19"/>
            <p:cNvCxnSpPr/>
            <p:nvPr/>
          </p:nvCxnSpPr>
          <p:spPr>
            <a:xfrm>
              <a:off x="1503625" y="1534662"/>
              <a:ext cx="2181600" cy="0"/>
            </a:xfrm>
            <a:prstGeom prst="straightConnector1">
              <a:avLst/>
            </a:prstGeom>
            <a:noFill/>
            <a:ln cap="flat" cmpd="sng" w="19050">
              <a:solidFill>
                <a:schemeClr val="lt1"/>
              </a:solidFill>
              <a:prstDash val="dash"/>
              <a:round/>
              <a:headEnd len="med" w="med" type="none"/>
              <a:tailEnd len="med" w="med" type="none"/>
            </a:ln>
          </p:spPr>
        </p:cxnSp>
        <p:sp>
          <p:nvSpPr>
            <p:cNvPr id="132" name="Google Shape;132;p19"/>
            <p:cNvSpPr txBox="1"/>
            <p:nvPr/>
          </p:nvSpPr>
          <p:spPr>
            <a:xfrm>
              <a:off x="2041325" y="3113662"/>
              <a:ext cx="1107900" cy="370800"/>
            </a:xfrm>
            <a:prstGeom prst="rect">
              <a:avLst/>
            </a:prstGeom>
            <a:solidFill>
              <a:srgbClr val="2D134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Montserrat ExtraBold"/>
                  <a:ea typeface="Montserrat ExtraBold"/>
                  <a:cs typeface="Montserrat ExtraBold"/>
                  <a:sym typeface="Montserrat ExtraBold"/>
                </a:rPr>
                <a:t>Niveau 1</a:t>
              </a:r>
              <a:endParaRPr>
                <a:solidFill>
                  <a:schemeClr val="lt1"/>
                </a:solidFill>
                <a:latin typeface="Montserrat ExtraBold"/>
                <a:ea typeface="Montserrat ExtraBold"/>
                <a:cs typeface="Montserrat ExtraBold"/>
                <a:sym typeface="Montserrat ExtraBold"/>
              </a:endParaRPr>
            </a:p>
          </p:txBody>
        </p:sp>
        <p:sp>
          <p:nvSpPr>
            <p:cNvPr id="133" name="Google Shape;133;p19"/>
            <p:cNvSpPr txBox="1"/>
            <p:nvPr/>
          </p:nvSpPr>
          <p:spPr>
            <a:xfrm>
              <a:off x="1505325" y="3501012"/>
              <a:ext cx="2179800" cy="1282500"/>
            </a:xfrm>
            <a:prstGeom prst="rect">
              <a:avLst/>
            </a:prstGeom>
            <a:solidFill>
              <a:srgbClr val="2D134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sz="1100" u="sng">
                  <a:solidFill>
                    <a:schemeClr val="lt1"/>
                  </a:solidFill>
                  <a:latin typeface="Montserrat Medium"/>
                  <a:ea typeface="Montserrat Medium"/>
                  <a:cs typeface="Montserrat Medium"/>
                  <a:sym typeface="Montserrat Medium"/>
                </a:rPr>
                <a:t>Mon objectif est de :</a:t>
              </a:r>
              <a:endParaRPr sz="1100" u="sng">
                <a:solidFill>
                  <a:schemeClr val="lt1"/>
                </a:solidFill>
                <a:latin typeface="Montserrat Medium"/>
                <a:ea typeface="Montserrat Medium"/>
                <a:cs typeface="Montserrat Medium"/>
                <a:sym typeface="Montserrat Medium"/>
              </a:endParaRPr>
            </a:p>
            <a:p>
              <a:pPr indent="0" lvl="0" marL="0" rtl="0" algn="ctr">
                <a:spcBef>
                  <a:spcPts val="0"/>
                </a:spcBef>
                <a:spcAft>
                  <a:spcPts val="0"/>
                </a:spcAft>
                <a:buNone/>
              </a:pPr>
              <a:r>
                <a:rPr lang="fr" sz="1100">
                  <a:solidFill>
                    <a:schemeClr val="lt1"/>
                  </a:solidFill>
                  <a:latin typeface="Montserrat Medium"/>
                  <a:ea typeface="Montserrat Medium"/>
                  <a:cs typeface="Montserrat Medium"/>
                  <a:sym typeface="Montserrat Medium"/>
                </a:rPr>
                <a:t>Mettre en synergie les acteurs du numérique d’intérêt général.</a:t>
              </a:r>
              <a:endParaRPr sz="1100">
                <a:solidFill>
                  <a:schemeClr val="lt1"/>
                </a:solidFill>
                <a:latin typeface="Montserrat Medium"/>
                <a:ea typeface="Montserrat Medium"/>
                <a:cs typeface="Montserrat Medium"/>
                <a:sym typeface="Montserrat Medium"/>
              </a:endParaRPr>
            </a:p>
          </p:txBody>
        </p:sp>
        <p:cxnSp>
          <p:nvCxnSpPr>
            <p:cNvPr id="134" name="Google Shape;134;p19"/>
            <p:cNvCxnSpPr/>
            <p:nvPr/>
          </p:nvCxnSpPr>
          <p:spPr>
            <a:xfrm>
              <a:off x="2582675" y="2915900"/>
              <a:ext cx="0" cy="155700"/>
            </a:xfrm>
            <a:prstGeom prst="straightConnector1">
              <a:avLst/>
            </a:prstGeom>
            <a:noFill/>
            <a:ln cap="flat" cmpd="sng" w="19050">
              <a:solidFill>
                <a:srgbClr val="5070F0"/>
              </a:solidFill>
              <a:prstDash val="solid"/>
              <a:round/>
              <a:headEnd len="med" w="med" type="none"/>
              <a:tailEnd len="med" w="med" type="triangle"/>
            </a:ln>
          </p:spPr>
        </p:cxnSp>
        <p:sp>
          <p:nvSpPr>
            <p:cNvPr id="135" name="Google Shape;135;p19"/>
            <p:cNvSpPr txBox="1"/>
            <p:nvPr/>
          </p:nvSpPr>
          <p:spPr>
            <a:xfrm>
              <a:off x="1511665" y="2204250"/>
              <a:ext cx="2167200" cy="669600"/>
            </a:xfrm>
            <a:prstGeom prst="rect">
              <a:avLst/>
            </a:prstGeom>
            <a:solidFill>
              <a:srgbClr val="5070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sz="1000">
                  <a:solidFill>
                    <a:schemeClr val="lt1"/>
                  </a:solidFill>
                  <a:latin typeface="Montserrat"/>
                  <a:ea typeface="Montserrat"/>
                  <a:cs typeface="Montserrat"/>
                  <a:sym typeface="Montserrat"/>
                </a:rPr>
                <a:t>Les décideurs ne sont absolument pas engagés.</a:t>
              </a:r>
              <a:endParaRPr sz="1000">
                <a:solidFill>
                  <a:schemeClr val="lt1"/>
                </a:solidFill>
                <a:latin typeface="Montserrat"/>
                <a:ea typeface="Montserrat"/>
                <a:cs typeface="Montserrat"/>
                <a:sym typeface="Montserrat"/>
              </a:endParaRPr>
            </a:p>
          </p:txBody>
        </p:sp>
        <p:cxnSp>
          <p:nvCxnSpPr>
            <p:cNvPr id="136" name="Google Shape;136;p19"/>
            <p:cNvCxnSpPr/>
            <p:nvPr/>
          </p:nvCxnSpPr>
          <p:spPr>
            <a:xfrm>
              <a:off x="1503625" y="2204262"/>
              <a:ext cx="2181600" cy="0"/>
            </a:xfrm>
            <a:prstGeom prst="straightConnector1">
              <a:avLst/>
            </a:prstGeom>
            <a:noFill/>
            <a:ln cap="flat" cmpd="sng" w="19050">
              <a:solidFill>
                <a:schemeClr val="lt1"/>
              </a:solidFill>
              <a:prstDash val="dash"/>
              <a:round/>
              <a:headEnd len="med" w="med" type="none"/>
              <a:tailEnd len="med" w="med" type="none"/>
            </a:ln>
          </p:spPr>
        </p:cxnSp>
      </p:grpSp>
      <p:grpSp>
        <p:nvGrpSpPr>
          <p:cNvPr id="137" name="Google Shape;137;p19"/>
          <p:cNvGrpSpPr/>
          <p:nvPr/>
        </p:nvGrpSpPr>
        <p:grpSpPr>
          <a:xfrm>
            <a:off x="4224590" y="865062"/>
            <a:ext cx="2181600" cy="3918450"/>
            <a:chOff x="4042375" y="865062"/>
            <a:chExt cx="2181600" cy="3918450"/>
          </a:xfrm>
        </p:grpSpPr>
        <p:sp>
          <p:nvSpPr>
            <p:cNvPr id="138" name="Google Shape;138;p19"/>
            <p:cNvSpPr txBox="1"/>
            <p:nvPr/>
          </p:nvSpPr>
          <p:spPr>
            <a:xfrm>
              <a:off x="4049587" y="865062"/>
              <a:ext cx="2167200" cy="669600"/>
            </a:xfrm>
            <a:prstGeom prst="rect">
              <a:avLst/>
            </a:prstGeom>
            <a:solidFill>
              <a:srgbClr val="5070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sz="1000">
                  <a:solidFill>
                    <a:schemeClr val="lt1"/>
                  </a:solidFill>
                  <a:latin typeface="Montserrat"/>
                  <a:ea typeface="Montserrat"/>
                  <a:cs typeface="Montserrat"/>
                  <a:sym typeface="Montserrat"/>
                </a:rPr>
                <a:t>Les acteurs se connaissent mais ne se mettent pas encore en ordre de marche.</a:t>
              </a:r>
              <a:endParaRPr sz="1000">
                <a:solidFill>
                  <a:schemeClr val="lt1"/>
                </a:solidFill>
                <a:latin typeface="Montserrat"/>
                <a:ea typeface="Montserrat"/>
                <a:cs typeface="Montserrat"/>
                <a:sym typeface="Montserrat"/>
              </a:endParaRPr>
            </a:p>
          </p:txBody>
        </p:sp>
        <p:sp>
          <p:nvSpPr>
            <p:cNvPr id="139" name="Google Shape;139;p19"/>
            <p:cNvSpPr txBox="1"/>
            <p:nvPr/>
          </p:nvSpPr>
          <p:spPr>
            <a:xfrm>
              <a:off x="4049587" y="1534662"/>
              <a:ext cx="2167200" cy="669600"/>
            </a:xfrm>
            <a:prstGeom prst="rect">
              <a:avLst/>
            </a:prstGeom>
            <a:solidFill>
              <a:srgbClr val="5070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sz="1000">
                  <a:solidFill>
                    <a:schemeClr val="lt1"/>
                  </a:solidFill>
                  <a:latin typeface="Montserrat"/>
                  <a:ea typeface="Montserrat"/>
                  <a:cs typeface="Montserrat"/>
                  <a:sym typeface="Montserrat"/>
                </a:rPr>
                <a:t>Il y a déjà eu quelques rencontres et/ou événements.</a:t>
              </a:r>
              <a:endParaRPr sz="1000">
                <a:solidFill>
                  <a:schemeClr val="lt1"/>
                </a:solidFill>
                <a:latin typeface="Montserrat"/>
                <a:ea typeface="Montserrat"/>
                <a:cs typeface="Montserrat"/>
                <a:sym typeface="Montserrat"/>
              </a:endParaRPr>
            </a:p>
          </p:txBody>
        </p:sp>
        <p:cxnSp>
          <p:nvCxnSpPr>
            <p:cNvPr id="140" name="Google Shape;140;p19"/>
            <p:cNvCxnSpPr/>
            <p:nvPr/>
          </p:nvCxnSpPr>
          <p:spPr>
            <a:xfrm>
              <a:off x="4045603" y="1534662"/>
              <a:ext cx="2175000" cy="0"/>
            </a:xfrm>
            <a:prstGeom prst="straightConnector1">
              <a:avLst/>
            </a:prstGeom>
            <a:noFill/>
            <a:ln cap="flat" cmpd="sng" w="19050">
              <a:solidFill>
                <a:schemeClr val="lt1"/>
              </a:solidFill>
              <a:prstDash val="dash"/>
              <a:round/>
              <a:headEnd len="med" w="med" type="none"/>
              <a:tailEnd len="med" w="med" type="none"/>
            </a:ln>
          </p:spPr>
        </p:cxnSp>
        <p:sp>
          <p:nvSpPr>
            <p:cNvPr id="141" name="Google Shape;141;p19"/>
            <p:cNvSpPr txBox="1"/>
            <p:nvPr/>
          </p:nvSpPr>
          <p:spPr>
            <a:xfrm>
              <a:off x="4579275" y="3113662"/>
              <a:ext cx="1107900" cy="370800"/>
            </a:xfrm>
            <a:prstGeom prst="rect">
              <a:avLst/>
            </a:prstGeom>
            <a:solidFill>
              <a:srgbClr val="2D134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Montserrat ExtraBold"/>
                  <a:ea typeface="Montserrat ExtraBold"/>
                  <a:cs typeface="Montserrat ExtraBold"/>
                  <a:sym typeface="Montserrat ExtraBold"/>
                </a:rPr>
                <a:t>Niveau 2</a:t>
              </a:r>
              <a:endParaRPr>
                <a:solidFill>
                  <a:schemeClr val="lt1"/>
                </a:solidFill>
                <a:latin typeface="Montserrat ExtraBold"/>
                <a:ea typeface="Montserrat ExtraBold"/>
                <a:cs typeface="Montserrat ExtraBold"/>
                <a:sym typeface="Montserrat ExtraBold"/>
              </a:endParaRPr>
            </a:p>
          </p:txBody>
        </p:sp>
        <p:sp>
          <p:nvSpPr>
            <p:cNvPr id="142" name="Google Shape;142;p19"/>
            <p:cNvSpPr txBox="1"/>
            <p:nvPr/>
          </p:nvSpPr>
          <p:spPr>
            <a:xfrm>
              <a:off x="4043275" y="3501012"/>
              <a:ext cx="2179800" cy="1282500"/>
            </a:xfrm>
            <a:prstGeom prst="rect">
              <a:avLst/>
            </a:prstGeom>
            <a:solidFill>
              <a:srgbClr val="2D134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sz="1100" u="sng">
                  <a:solidFill>
                    <a:schemeClr val="lt1"/>
                  </a:solidFill>
                  <a:latin typeface="Montserrat Medium"/>
                  <a:ea typeface="Montserrat Medium"/>
                  <a:cs typeface="Montserrat Medium"/>
                  <a:sym typeface="Montserrat Medium"/>
                </a:rPr>
                <a:t>Mon objectif est de :</a:t>
              </a:r>
              <a:endParaRPr sz="1100" u="sng">
                <a:solidFill>
                  <a:schemeClr val="lt1"/>
                </a:solidFill>
                <a:latin typeface="Montserrat Medium"/>
                <a:ea typeface="Montserrat Medium"/>
                <a:cs typeface="Montserrat Medium"/>
                <a:sym typeface="Montserrat Medium"/>
              </a:endParaRPr>
            </a:p>
            <a:p>
              <a:pPr indent="0" lvl="0" marL="0" rtl="0" algn="ctr">
                <a:spcBef>
                  <a:spcPts val="0"/>
                </a:spcBef>
                <a:spcAft>
                  <a:spcPts val="0"/>
                </a:spcAft>
                <a:buNone/>
              </a:pPr>
              <a:r>
                <a:rPr lang="fr" sz="1100">
                  <a:solidFill>
                    <a:schemeClr val="lt1"/>
                  </a:solidFill>
                  <a:latin typeface="Montserrat Medium"/>
                  <a:ea typeface="Montserrat Medium"/>
                  <a:cs typeface="Montserrat Medium"/>
                  <a:sym typeface="Montserrat Medium"/>
                </a:rPr>
                <a:t>Créer les conditions de l’action entre acteurs de l’inclusion numérique, leur permettre de se mettre au travail.</a:t>
              </a:r>
              <a:endParaRPr sz="1100">
                <a:solidFill>
                  <a:schemeClr val="lt1"/>
                </a:solidFill>
                <a:latin typeface="Montserrat Medium"/>
                <a:ea typeface="Montserrat Medium"/>
                <a:cs typeface="Montserrat Medium"/>
                <a:sym typeface="Montserrat Medium"/>
              </a:endParaRPr>
            </a:p>
          </p:txBody>
        </p:sp>
        <p:cxnSp>
          <p:nvCxnSpPr>
            <p:cNvPr id="143" name="Google Shape;143;p19"/>
            <p:cNvCxnSpPr/>
            <p:nvPr/>
          </p:nvCxnSpPr>
          <p:spPr>
            <a:xfrm>
              <a:off x="5133100" y="2915900"/>
              <a:ext cx="0" cy="155700"/>
            </a:xfrm>
            <a:prstGeom prst="straightConnector1">
              <a:avLst/>
            </a:prstGeom>
            <a:noFill/>
            <a:ln cap="flat" cmpd="sng" w="19050">
              <a:solidFill>
                <a:srgbClr val="5070F0"/>
              </a:solidFill>
              <a:prstDash val="solid"/>
              <a:round/>
              <a:headEnd len="med" w="med" type="none"/>
              <a:tailEnd len="med" w="med" type="triangle"/>
            </a:ln>
          </p:spPr>
        </p:cxnSp>
        <p:sp>
          <p:nvSpPr>
            <p:cNvPr id="144" name="Google Shape;144;p19"/>
            <p:cNvSpPr txBox="1"/>
            <p:nvPr/>
          </p:nvSpPr>
          <p:spPr>
            <a:xfrm>
              <a:off x="4050415" y="2204262"/>
              <a:ext cx="2167200" cy="669600"/>
            </a:xfrm>
            <a:prstGeom prst="rect">
              <a:avLst/>
            </a:prstGeom>
            <a:solidFill>
              <a:srgbClr val="5070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sz="1000">
                  <a:solidFill>
                    <a:schemeClr val="lt1"/>
                  </a:solidFill>
                  <a:latin typeface="Montserrat"/>
                  <a:ea typeface="Montserrat"/>
                  <a:cs typeface="Montserrat"/>
                  <a:sym typeface="Montserrat"/>
                </a:rPr>
                <a:t>Les décideurs sont engagés et certaines actions sont subventionnées.</a:t>
              </a:r>
              <a:endParaRPr sz="1000">
                <a:solidFill>
                  <a:schemeClr val="lt1"/>
                </a:solidFill>
                <a:latin typeface="Montserrat"/>
                <a:ea typeface="Montserrat"/>
                <a:cs typeface="Montserrat"/>
                <a:sym typeface="Montserrat"/>
              </a:endParaRPr>
            </a:p>
          </p:txBody>
        </p:sp>
        <p:cxnSp>
          <p:nvCxnSpPr>
            <p:cNvPr id="145" name="Google Shape;145;p19"/>
            <p:cNvCxnSpPr/>
            <p:nvPr/>
          </p:nvCxnSpPr>
          <p:spPr>
            <a:xfrm>
              <a:off x="4042375" y="2204262"/>
              <a:ext cx="2181600" cy="0"/>
            </a:xfrm>
            <a:prstGeom prst="straightConnector1">
              <a:avLst/>
            </a:prstGeom>
            <a:noFill/>
            <a:ln cap="flat" cmpd="sng" w="19050">
              <a:solidFill>
                <a:schemeClr val="lt1"/>
              </a:solidFill>
              <a:prstDash val="dash"/>
              <a:round/>
              <a:headEnd len="med" w="med" type="none"/>
              <a:tailEnd len="med" w="med" type="none"/>
            </a:ln>
          </p:spPr>
        </p:cxnSp>
      </p:grpSp>
      <p:grpSp>
        <p:nvGrpSpPr>
          <p:cNvPr id="146" name="Google Shape;146;p19"/>
          <p:cNvGrpSpPr/>
          <p:nvPr/>
        </p:nvGrpSpPr>
        <p:grpSpPr>
          <a:xfrm>
            <a:off x="6590490" y="865062"/>
            <a:ext cx="2187250" cy="3918450"/>
            <a:chOff x="6573925" y="865062"/>
            <a:chExt cx="2187250" cy="3918450"/>
          </a:xfrm>
        </p:grpSpPr>
        <p:sp>
          <p:nvSpPr>
            <p:cNvPr id="147" name="Google Shape;147;p19"/>
            <p:cNvSpPr txBox="1"/>
            <p:nvPr/>
          </p:nvSpPr>
          <p:spPr>
            <a:xfrm>
              <a:off x="6581133" y="865062"/>
              <a:ext cx="2167200" cy="669600"/>
            </a:xfrm>
            <a:prstGeom prst="rect">
              <a:avLst/>
            </a:prstGeom>
            <a:solidFill>
              <a:srgbClr val="5070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sz="1000">
                  <a:solidFill>
                    <a:schemeClr val="lt1"/>
                  </a:solidFill>
                  <a:latin typeface="Montserrat"/>
                  <a:ea typeface="Montserrat"/>
                  <a:cs typeface="Montserrat"/>
                  <a:sym typeface="Montserrat"/>
                </a:rPr>
                <a:t>L’écosystème d’acteurs </a:t>
              </a:r>
              <a:endParaRPr sz="1000">
                <a:solidFill>
                  <a:schemeClr val="lt1"/>
                </a:solidFill>
                <a:latin typeface="Montserrat"/>
                <a:ea typeface="Montserrat"/>
                <a:cs typeface="Montserrat"/>
                <a:sym typeface="Montserrat"/>
              </a:endParaRPr>
            </a:p>
            <a:p>
              <a:pPr indent="0" lvl="0" marL="0" rtl="0" algn="ctr">
                <a:spcBef>
                  <a:spcPts val="0"/>
                </a:spcBef>
                <a:spcAft>
                  <a:spcPts val="0"/>
                </a:spcAft>
                <a:buNone/>
              </a:pPr>
              <a:r>
                <a:rPr lang="fr" sz="1000">
                  <a:solidFill>
                    <a:schemeClr val="lt1"/>
                  </a:solidFill>
                  <a:latin typeface="Montserrat"/>
                  <a:ea typeface="Montserrat"/>
                  <a:cs typeface="Montserrat"/>
                  <a:sym typeface="Montserrat"/>
                </a:rPr>
                <a:t>est bien organisé et agit</a:t>
              </a:r>
              <a:endParaRPr sz="1000">
                <a:solidFill>
                  <a:schemeClr val="lt1"/>
                </a:solidFill>
                <a:latin typeface="Montserrat"/>
                <a:ea typeface="Montserrat"/>
                <a:cs typeface="Montserrat"/>
                <a:sym typeface="Montserrat"/>
              </a:endParaRPr>
            </a:p>
            <a:p>
              <a:pPr indent="0" lvl="0" marL="0" rtl="0" algn="ctr">
                <a:spcBef>
                  <a:spcPts val="0"/>
                </a:spcBef>
                <a:spcAft>
                  <a:spcPts val="0"/>
                </a:spcAft>
                <a:buNone/>
              </a:pPr>
              <a:r>
                <a:rPr lang="fr" sz="1000">
                  <a:solidFill>
                    <a:schemeClr val="lt1"/>
                  </a:solidFill>
                  <a:latin typeface="Montserrat"/>
                  <a:ea typeface="Montserrat"/>
                  <a:cs typeface="Montserrat"/>
                  <a:sym typeface="Montserrat"/>
                </a:rPr>
                <a:t>en synergie.</a:t>
              </a:r>
              <a:endParaRPr sz="1000">
                <a:solidFill>
                  <a:schemeClr val="lt1"/>
                </a:solidFill>
                <a:latin typeface="Montserrat"/>
                <a:ea typeface="Montserrat"/>
                <a:cs typeface="Montserrat"/>
                <a:sym typeface="Montserrat"/>
              </a:endParaRPr>
            </a:p>
          </p:txBody>
        </p:sp>
        <p:sp>
          <p:nvSpPr>
            <p:cNvPr id="148" name="Google Shape;148;p19"/>
            <p:cNvSpPr txBox="1"/>
            <p:nvPr/>
          </p:nvSpPr>
          <p:spPr>
            <a:xfrm>
              <a:off x="6581133" y="1534662"/>
              <a:ext cx="2167200" cy="669600"/>
            </a:xfrm>
            <a:prstGeom prst="rect">
              <a:avLst/>
            </a:prstGeom>
            <a:solidFill>
              <a:srgbClr val="5070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sz="1000">
                  <a:solidFill>
                    <a:schemeClr val="lt1"/>
                  </a:solidFill>
                  <a:latin typeface="Montserrat"/>
                  <a:ea typeface="Montserrat"/>
                  <a:cs typeface="Montserrat"/>
                  <a:sym typeface="Montserrat"/>
                </a:rPr>
                <a:t>Il y a déjà eu plusieurs rencontres et/ou événements.</a:t>
              </a:r>
              <a:endParaRPr sz="1000">
                <a:solidFill>
                  <a:schemeClr val="lt1"/>
                </a:solidFill>
                <a:latin typeface="Montserrat"/>
                <a:ea typeface="Montserrat"/>
                <a:cs typeface="Montserrat"/>
                <a:sym typeface="Montserrat"/>
              </a:endParaRPr>
            </a:p>
          </p:txBody>
        </p:sp>
        <p:cxnSp>
          <p:nvCxnSpPr>
            <p:cNvPr id="149" name="Google Shape;149;p19"/>
            <p:cNvCxnSpPr/>
            <p:nvPr/>
          </p:nvCxnSpPr>
          <p:spPr>
            <a:xfrm>
              <a:off x="6581130" y="1534662"/>
              <a:ext cx="2175000" cy="0"/>
            </a:xfrm>
            <a:prstGeom prst="straightConnector1">
              <a:avLst/>
            </a:prstGeom>
            <a:noFill/>
            <a:ln cap="flat" cmpd="sng" w="19050">
              <a:solidFill>
                <a:schemeClr val="lt1"/>
              </a:solidFill>
              <a:prstDash val="dash"/>
              <a:round/>
              <a:headEnd len="med" w="med" type="none"/>
              <a:tailEnd len="med" w="med" type="none"/>
            </a:ln>
          </p:spPr>
        </p:cxnSp>
        <p:sp>
          <p:nvSpPr>
            <p:cNvPr id="150" name="Google Shape;150;p19"/>
            <p:cNvSpPr txBox="1"/>
            <p:nvPr/>
          </p:nvSpPr>
          <p:spPr>
            <a:xfrm>
              <a:off x="7117375" y="3113662"/>
              <a:ext cx="1107900" cy="370800"/>
            </a:xfrm>
            <a:prstGeom prst="rect">
              <a:avLst/>
            </a:prstGeom>
            <a:solidFill>
              <a:srgbClr val="2D134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Montserrat ExtraBold"/>
                  <a:ea typeface="Montserrat ExtraBold"/>
                  <a:cs typeface="Montserrat ExtraBold"/>
                  <a:sym typeface="Montserrat ExtraBold"/>
                </a:rPr>
                <a:t>Niveau 3</a:t>
              </a:r>
              <a:endParaRPr>
                <a:solidFill>
                  <a:schemeClr val="lt1"/>
                </a:solidFill>
                <a:latin typeface="Montserrat ExtraBold"/>
                <a:ea typeface="Montserrat ExtraBold"/>
                <a:cs typeface="Montserrat ExtraBold"/>
                <a:sym typeface="Montserrat ExtraBold"/>
              </a:endParaRPr>
            </a:p>
          </p:txBody>
        </p:sp>
        <p:sp>
          <p:nvSpPr>
            <p:cNvPr id="151" name="Google Shape;151;p19"/>
            <p:cNvSpPr txBox="1"/>
            <p:nvPr/>
          </p:nvSpPr>
          <p:spPr>
            <a:xfrm>
              <a:off x="6581375" y="3501012"/>
              <a:ext cx="2179800" cy="1282500"/>
            </a:xfrm>
            <a:prstGeom prst="rect">
              <a:avLst/>
            </a:prstGeom>
            <a:solidFill>
              <a:srgbClr val="2D134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sz="1100" u="sng">
                  <a:solidFill>
                    <a:schemeClr val="lt1"/>
                  </a:solidFill>
                  <a:latin typeface="Montserrat Medium"/>
                  <a:ea typeface="Montserrat Medium"/>
                  <a:cs typeface="Montserrat Medium"/>
                  <a:sym typeface="Montserrat Medium"/>
                </a:rPr>
                <a:t>Mon objectif est de :</a:t>
              </a:r>
              <a:endParaRPr sz="1100" u="sng">
                <a:solidFill>
                  <a:schemeClr val="lt1"/>
                </a:solidFill>
                <a:latin typeface="Montserrat Medium"/>
                <a:ea typeface="Montserrat Medium"/>
                <a:cs typeface="Montserrat Medium"/>
                <a:sym typeface="Montserrat Medium"/>
              </a:endParaRPr>
            </a:p>
            <a:p>
              <a:pPr indent="0" lvl="0" marL="0" rtl="0" algn="ctr">
                <a:spcBef>
                  <a:spcPts val="0"/>
                </a:spcBef>
                <a:spcAft>
                  <a:spcPts val="0"/>
                </a:spcAft>
                <a:buNone/>
              </a:pPr>
              <a:r>
                <a:rPr lang="fr" sz="1100">
                  <a:solidFill>
                    <a:schemeClr val="lt1"/>
                  </a:solidFill>
                  <a:latin typeface="Montserrat Medium"/>
                  <a:ea typeface="Montserrat Medium"/>
                  <a:cs typeface="Montserrat Medium"/>
                  <a:sym typeface="Montserrat Medium"/>
                </a:rPr>
                <a:t>Développer de l’expertise sur une thématique de l’inclusion numérique et favoriser une ouverture nationale.</a:t>
              </a:r>
              <a:endParaRPr sz="1100">
                <a:solidFill>
                  <a:schemeClr val="lt1"/>
                </a:solidFill>
                <a:latin typeface="Montserrat Medium"/>
                <a:ea typeface="Montserrat Medium"/>
                <a:cs typeface="Montserrat Medium"/>
                <a:sym typeface="Montserrat Medium"/>
              </a:endParaRPr>
            </a:p>
          </p:txBody>
        </p:sp>
        <p:cxnSp>
          <p:nvCxnSpPr>
            <p:cNvPr id="152" name="Google Shape;152;p19"/>
            <p:cNvCxnSpPr/>
            <p:nvPr/>
          </p:nvCxnSpPr>
          <p:spPr>
            <a:xfrm>
              <a:off x="7671325" y="2915900"/>
              <a:ext cx="0" cy="155700"/>
            </a:xfrm>
            <a:prstGeom prst="straightConnector1">
              <a:avLst/>
            </a:prstGeom>
            <a:noFill/>
            <a:ln cap="flat" cmpd="sng" w="19050">
              <a:solidFill>
                <a:srgbClr val="5070F0"/>
              </a:solidFill>
              <a:prstDash val="solid"/>
              <a:round/>
              <a:headEnd len="med" w="med" type="none"/>
              <a:tailEnd len="med" w="med" type="triangle"/>
            </a:ln>
          </p:spPr>
        </p:cxnSp>
        <p:sp>
          <p:nvSpPr>
            <p:cNvPr id="153" name="Google Shape;153;p19"/>
            <p:cNvSpPr txBox="1"/>
            <p:nvPr/>
          </p:nvSpPr>
          <p:spPr>
            <a:xfrm>
              <a:off x="6581965" y="2204262"/>
              <a:ext cx="2167200" cy="669600"/>
            </a:xfrm>
            <a:prstGeom prst="rect">
              <a:avLst/>
            </a:prstGeom>
            <a:solidFill>
              <a:srgbClr val="5070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sz="1000">
                  <a:solidFill>
                    <a:schemeClr val="lt1"/>
                  </a:solidFill>
                  <a:latin typeface="Montserrat"/>
                  <a:ea typeface="Montserrat"/>
                  <a:cs typeface="Montserrat"/>
                  <a:sym typeface="Montserrat"/>
                </a:rPr>
                <a:t>Les décideurs sont porteurs </a:t>
              </a:r>
              <a:endParaRPr sz="1000">
                <a:solidFill>
                  <a:schemeClr val="lt1"/>
                </a:solidFill>
                <a:latin typeface="Montserrat"/>
                <a:ea typeface="Montserrat"/>
                <a:cs typeface="Montserrat"/>
                <a:sym typeface="Montserrat"/>
              </a:endParaRPr>
            </a:p>
            <a:p>
              <a:pPr indent="0" lvl="0" marL="0" rtl="0" algn="ctr">
                <a:spcBef>
                  <a:spcPts val="0"/>
                </a:spcBef>
                <a:spcAft>
                  <a:spcPts val="0"/>
                </a:spcAft>
                <a:buNone/>
              </a:pPr>
              <a:r>
                <a:rPr lang="fr" sz="1000">
                  <a:solidFill>
                    <a:schemeClr val="lt1"/>
                  </a:solidFill>
                  <a:latin typeface="Montserrat"/>
                  <a:ea typeface="Montserrat"/>
                  <a:cs typeface="Montserrat"/>
                  <a:sym typeface="Montserrat"/>
                </a:rPr>
                <a:t>ou partenaires des actions </a:t>
              </a:r>
              <a:endParaRPr sz="1000">
                <a:solidFill>
                  <a:schemeClr val="lt1"/>
                </a:solidFill>
                <a:latin typeface="Montserrat"/>
                <a:ea typeface="Montserrat"/>
                <a:cs typeface="Montserrat"/>
                <a:sym typeface="Montserrat"/>
              </a:endParaRPr>
            </a:p>
            <a:p>
              <a:pPr indent="0" lvl="0" marL="0" rtl="0" algn="ctr">
                <a:spcBef>
                  <a:spcPts val="0"/>
                </a:spcBef>
                <a:spcAft>
                  <a:spcPts val="0"/>
                </a:spcAft>
                <a:buNone/>
              </a:pPr>
              <a:r>
                <a:rPr lang="fr" sz="1000">
                  <a:solidFill>
                    <a:schemeClr val="lt1"/>
                  </a:solidFill>
                  <a:latin typeface="Montserrat"/>
                  <a:ea typeface="Montserrat"/>
                  <a:cs typeface="Montserrat"/>
                  <a:sym typeface="Montserrat"/>
                </a:rPr>
                <a:t>et initiatives.</a:t>
              </a:r>
              <a:endParaRPr sz="1000">
                <a:solidFill>
                  <a:schemeClr val="lt1"/>
                </a:solidFill>
                <a:latin typeface="Montserrat"/>
                <a:ea typeface="Montserrat"/>
                <a:cs typeface="Montserrat"/>
                <a:sym typeface="Montserrat"/>
              </a:endParaRPr>
            </a:p>
          </p:txBody>
        </p:sp>
        <p:cxnSp>
          <p:nvCxnSpPr>
            <p:cNvPr id="154" name="Google Shape;154;p19"/>
            <p:cNvCxnSpPr/>
            <p:nvPr/>
          </p:nvCxnSpPr>
          <p:spPr>
            <a:xfrm>
              <a:off x="6573925" y="2204262"/>
              <a:ext cx="2181600" cy="0"/>
            </a:xfrm>
            <a:prstGeom prst="straightConnector1">
              <a:avLst/>
            </a:prstGeom>
            <a:noFill/>
            <a:ln cap="flat" cmpd="sng" w="19050">
              <a:solidFill>
                <a:schemeClr val="lt1"/>
              </a:solidFill>
              <a:prstDash val="dash"/>
              <a:round/>
              <a:headEnd len="med" w="med" type="none"/>
              <a:tailEnd len="med" w="med" type="none"/>
            </a:ln>
          </p:spPr>
        </p:cxn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0"/>
          <p:cNvSpPr/>
          <p:nvPr/>
        </p:nvSpPr>
        <p:spPr>
          <a:xfrm>
            <a:off x="180000" y="180000"/>
            <a:ext cx="8784000" cy="4783800"/>
          </a:xfrm>
          <a:prstGeom prst="rect">
            <a:avLst/>
          </a:prstGeom>
          <a:noFill/>
          <a:ln cap="flat" cmpd="sng" w="19050">
            <a:solidFill>
              <a:srgbClr val="5070F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0" name="Google Shape;160;p20"/>
          <p:cNvSpPr txBox="1"/>
          <p:nvPr/>
        </p:nvSpPr>
        <p:spPr>
          <a:xfrm>
            <a:off x="180000" y="791949"/>
            <a:ext cx="2694600" cy="673800"/>
          </a:xfrm>
          <a:prstGeom prst="rect">
            <a:avLst/>
          </a:prstGeom>
          <a:solidFill>
            <a:srgbClr val="5070F0"/>
          </a:solidFill>
          <a:ln cap="flat" cmpd="sng" w="9525">
            <a:solidFill>
              <a:srgbClr val="5070F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sz="2200">
                <a:solidFill>
                  <a:srgbClr val="FCFCFC"/>
                </a:solidFill>
                <a:latin typeface="Montserrat Black"/>
                <a:ea typeface="Montserrat Black"/>
                <a:cs typeface="Montserrat Black"/>
                <a:sym typeface="Montserrat Black"/>
              </a:rPr>
              <a:t>Mon objectif :</a:t>
            </a:r>
            <a:endParaRPr sz="2200">
              <a:solidFill>
                <a:srgbClr val="FCFCFC"/>
              </a:solidFill>
              <a:latin typeface="Montserrat Black"/>
              <a:ea typeface="Montserrat Black"/>
              <a:cs typeface="Montserrat Black"/>
              <a:sym typeface="Montserrat Black"/>
            </a:endParaRPr>
          </a:p>
        </p:txBody>
      </p:sp>
      <p:sp>
        <p:nvSpPr>
          <p:cNvPr id="161" name="Google Shape;161;p20"/>
          <p:cNvSpPr txBox="1"/>
          <p:nvPr/>
        </p:nvSpPr>
        <p:spPr>
          <a:xfrm>
            <a:off x="2874600" y="791949"/>
            <a:ext cx="6089400" cy="673800"/>
          </a:xfrm>
          <a:prstGeom prst="rect">
            <a:avLst/>
          </a:prstGeom>
          <a:noFill/>
          <a:ln cap="flat" cmpd="sng" w="9525">
            <a:solidFill>
              <a:srgbClr val="5070F0"/>
            </a:solidFill>
            <a:prstDash val="solid"/>
            <a:round/>
            <a:headEnd len="sm" w="sm" type="none"/>
            <a:tailEnd len="sm" w="sm" type="none"/>
          </a:ln>
        </p:spPr>
        <p:txBody>
          <a:bodyPr anchorCtr="0" anchor="ctr" bIns="91425" lIns="91425" spcFirstLastPara="1" rIns="91425" wrap="square" tIns="91425">
            <a:noAutofit/>
          </a:bodyPr>
          <a:lstStyle/>
          <a:p>
            <a:pPr indent="0" lvl="0" marL="72000" rtl="0" algn="l">
              <a:spcBef>
                <a:spcPts val="0"/>
              </a:spcBef>
              <a:spcAft>
                <a:spcPts val="0"/>
              </a:spcAft>
              <a:buNone/>
            </a:pPr>
            <a:r>
              <a:rPr b="1" lang="fr">
                <a:solidFill>
                  <a:srgbClr val="5070F0"/>
                </a:solidFill>
                <a:latin typeface="Montserrat"/>
                <a:ea typeface="Montserrat"/>
                <a:cs typeface="Montserrat"/>
                <a:sym typeface="Montserrat"/>
              </a:rPr>
              <a:t>Mettre en synergie les acteurs de l’inclusion numérique.</a:t>
            </a:r>
            <a:endParaRPr b="1">
              <a:solidFill>
                <a:srgbClr val="5070F0"/>
              </a:solidFill>
              <a:latin typeface="Montserrat"/>
              <a:ea typeface="Montserrat"/>
              <a:cs typeface="Montserrat"/>
              <a:sym typeface="Montserrat"/>
            </a:endParaRPr>
          </a:p>
        </p:txBody>
      </p:sp>
      <p:sp>
        <p:nvSpPr>
          <p:cNvPr id="162" name="Google Shape;162;p20"/>
          <p:cNvSpPr txBox="1"/>
          <p:nvPr/>
        </p:nvSpPr>
        <p:spPr>
          <a:xfrm>
            <a:off x="180000" y="180000"/>
            <a:ext cx="8784000" cy="612000"/>
          </a:xfrm>
          <a:prstGeom prst="rect">
            <a:avLst/>
          </a:prstGeom>
          <a:solidFill>
            <a:srgbClr val="2D134B"/>
          </a:solidFill>
          <a:ln cap="flat" cmpd="sng" w="9525">
            <a:solidFill>
              <a:srgbClr val="2D134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sz="2400">
                <a:solidFill>
                  <a:srgbClr val="FCFCFC"/>
                </a:solidFill>
                <a:latin typeface="Montserrat Black"/>
                <a:ea typeface="Montserrat Black"/>
                <a:cs typeface="Montserrat Black"/>
                <a:sym typeface="Montserrat Black"/>
              </a:rPr>
              <a:t>Niveau 1</a:t>
            </a:r>
            <a:endParaRPr sz="2400">
              <a:solidFill>
                <a:srgbClr val="FCFCFC"/>
              </a:solidFill>
              <a:latin typeface="Montserrat Black"/>
              <a:ea typeface="Montserrat Black"/>
              <a:cs typeface="Montserrat Black"/>
              <a:sym typeface="Montserrat Black"/>
            </a:endParaRPr>
          </a:p>
        </p:txBody>
      </p:sp>
      <p:pic>
        <p:nvPicPr>
          <p:cNvPr id="163" name="Google Shape;163;p20"/>
          <p:cNvPicPr preferRelativeResize="0"/>
          <p:nvPr/>
        </p:nvPicPr>
        <p:blipFill>
          <a:blip r:embed="rId3">
            <a:alphaModFix/>
          </a:blip>
          <a:stretch>
            <a:fillRect/>
          </a:stretch>
        </p:blipFill>
        <p:spPr>
          <a:xfrm rot="607504">
            <a:off x="8434756" y="262254"/>
            <a:ext cx="448725" cy="447496"/>
          </a:xfrm>
          <a:prstGeom prst="rect">
            <a:avLst/>
          </a:prstGeom>
          <a:noFill/>
          <a:ln>
            <a:noFill/>
          </a:ln>
        </p:spPr>
      </p:pic>
      <p:sp>
        <p:nvSpPr>
          <p:cNvPr id="164" name="Google Shape;164;p20"/>
          <p:cNvSpPr txBox="1"/>
          <p:nvPr/>
        </p:nvSpPr>
        <p:spPr>
          <a:xfrm>
            <a:off x="180000" y="1565900"/>
            <a:ext cx="5253300" cy="673800"/>
          </a:xfrm>
          <a:prstGeom prst="rect">
            <a:avLst/>
          </a:prstGeom>
          <a:noFill/>
          <a:ln>
            <a:noFill/>
          </a:ln>
        </p:spPr>
        <p:txBody>
          <a:bodyPr anchorCtr="0" anchor="ctr" bIns="91425" lIns="91425" spcFirstLastPara="1" rIns="91425" wrap="square" tIns="91425">
            <a:noAutofit/>
          </a:bodyPr>
          <a:lstStyle/>
          <a:p>
            <a:pPr indent="0" lvl="0" marL="216000" rtl="0" algn="l">
              <a:spcBef>
                <a:spcPts val="0"/>
              </a:spcBef>
              <a:spcAft>
                <a:spcPts val="0"/>
              </a:spcAft>
              <a:buNone/>
            </a:pPr>
            <a:r>
              <a:rPr lang="fr" sz="1800">
                <a:solidFill>
                  <a:srgbClr val="2D134B"/>
                </a:solidFill>
                <a:latin typeface="Montserrat Black"/>
                <a:ea typeface="Montserrat Black"/>
                <a:cs typeface="Montserrat Black"/>
                <a:sym typeface="Montserrat Black"/>
              </a:rPr>
              <a:t>Les formats à privilégier :</a:t>
            </a:r>
            <a:endParaRPr sz="1800">
              <a:solidFill>
                <a:srgbClr val="2D134B"/>
              </a:solidFill>
              <a:latin typeface="Montserrat Black"/>
              <a:ea typeface="Montserrat Black"/>
              <a:cs typeface="Montserrat Black"/>
              <a:sym typeface="Montserrat Black"/>
            </a:endParaRPr>
          </a:p>
        </p:txBody>
      </p:sp>
      <p:grpSp>
        <p:nvGrpSpPr>
          <p:cNvPr id="165" name="Google Shape;165;p20"/>
          <p:cNvGrpSpPr/>
          <p:nvPr/>
        </p:nvGrpSpPr>
        <p:grpSpPr>
          <a:xfrm>
            <a:off x="1361319" y="2556025"/>
            <a:ext cx="6421362" cy="1826200"/>
            <a:chOff x="1387238" y="2493900"/>
            <a:chExt cx="6421362" cy="1826200"/>
          </a:xfrm>
        </p:grpSpPr>
        <p:grpSp>
          <p:nvGrpSpPr>
            <p:cNvPr id="166" name="Google Shape;166;p20"/>
            <p:cNvGrpSpPr/>
            <p:nvPr/>
          </p:nvGrpSpPr>
          <p:grpSpPr>
            <a:xfrm>
              <a:off x="4742588" y="2493900"/>
              <a:ext cx="3066012" cy="786000"/>
              <a:chOff x="4249975" y="2442550"/>
              <a:chExt cx="3066012" cy="786000"/>
            </a:xfrm>
          </p:grpSpPr>
          <p:sp>
            <p:nvSpPr>
              <p:cNvPr id="167" name="Google Shape;167;p20"/>
              <p:cNvSpPr txBox="1"/>
              <p:nvPr/>
            </p:nvSpPr>
            <p:spPr>
              <a:xfrm>
                <a:off x="5035987" y="2442550"/>
                <a:ext cx="2280000" cy="786000"/>
              </a:xfrm>
              <a:prstGeom prst="rect">
                <a:avLst/>
              </a:prstGeom>
              <a:noFill/>
              <a:ln cap="flat" cmpd="sng" w="9525">
                <a:solidFill>
                  <a:srgbClr val="2D134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sz="1800">
                    <a:solidFill>
                      <a:srgbClr val="2D134B"/>
                    </a:solidFill>
                    <a:latin typeface="Montserrat Black"/>
                    <a:ea typeface="Montserrat Black"/>
                    <a:cs typeface="Montserrat Black"/>
                    <a:sym typeface="Montserrat Black"/>
                  </a:rPr>
                  <a:t>ATELIER DE TRAVAIL</a:t>
                </a:r>
                <a:endParaRPr sz="1800">
                  <a:solidFill>
                    <a:srgbClr val="2D134B"/>
                  </a:solidFill>
                  <a:latin typeface="Montserrat Black"/>
                  <a:ea typeface="Montserrat Black"/>
                  <a:cs typeface="Montserrat Black"/>
                  <a:sym typeface="Montserrat Black"/>
                </a:endParaRPr>
              </a:p>
            </p:txBody>
          </p:sp>
          <p:sp>
            <p:nvSpPr>
              <p:cNvPr id="168" name="Google Shape;168;p20"/>
              <p:cNvSpPr/>
              <p:nvPr/>
            </p:nvSpPr>
            <p:spPr>
              <a:xfrm>
                <a:off x="4249975" y="2442550"/>
                <a:ext cx="786000" cy="786000"/>
              </a:xfrm>
              <a:prstGeom prst="rect">
                <a:avLst/>
              </a:prstGeom>
              <a:solidFill>
                <a:srgbClr val="2D134B"/>
              </a:solidFill>
              <a:ln cap="flat" cmpd="sng" w="9525">
                <a:solidFill>
                  <a:srgbClr val="2D134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sz="3000">
                    <a:solidFill>
                      <a:srgbClr val="FCFCFC"/>
                    </a:solidFill>
                    <a:latin typeface="Montserrat Black"/>
                    <a:ea typeface="Montserrat Black"/>
                    <a:cs typeface="Montserrat Black"/>
                    <a:sym typeface="Montserrat Black"/>
                  </a:rPr>
                  <a:t>3</a:t>
                </a:r>
                <a:endParaRPr sz="3000"/>
              </a:p>
            </p:txBody>
          </p:sp>
        </p:grpSp>
        <p:grpSp>
          <p:nvGrpSpPr>
            <p:cNvPr id="169" name="Google Shape;169;p20"/>
            <p:cNvGrpSpPr/>
            <p:nvPr/>
          </p:nvGrpSpPr>
          <p:grpSpPr>
            <a:xfrm>
              <a:off x="1387238" y="2493900"/>
              <a:ext cx="3066012" cy="786000"/>
              <a:chOff x="4249975" y="2442550"/>
              <a:chExt cx="3066012" cy="786000"/>
            </a:xfrm>
          </p:grpSpPr>
          <p:sp>
            <p:nvSpPr>
              <p:cNvPr id="170" name="Google Shape;170;p20"/>
              <p:cNvSpPr txBox="1"/>
              <p:nvPr/>
            </p:nvSpPr>
            <p:spPr>
              <a:xfrm>
                <a:off x="5035987" y="2442550"/>
                <a:ext cx="2280000" cy="786000"/>
              </a:xfrm>
              <a:prstGeom prst="rect">
                <a:avLst/>
              </a:prstGeom>
              <a:noFill/>
              <a:ln cap="flat" cmpd="sng" w="9525">
                <a:solidFill>
                  <a:srgbClr val="2D134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sz="1800">
                    <a:solidFill>
                      <a:srgbClr val="2D134B"/>
                    </a:solidFill>
                    <a:latin typeface="Montserrat Black"/>
                    <a:ea typeface="Montserrat Black"/>
                    <a:cs typeface="Montserrat Black"/>
                    <a:sym typeface="Montserrat Black"/>
                  </a:rPr>
                  <a:t>PITCH</a:t>
                </a:r>
                <a:endParaRPr sz="1800">
                  <a:solidFill>
                    <a:srgbClr val="2D134B"/>
                  </a:solidFill>
                  <a:latin typeface="Montserrat Black"/>
                  <a:ea typeface="Montserrat Black"/>
                  <a:cs typeface="Montserrat Black"/>
                  <a:sym typeface="Montserrat Black"/>
                </a:endParaRPr>
              </a:p>
            </p:txBody>
          </p:sp>
          <p:sp>
            <p:nvSpPr>
              <p:cNvPr id="171" name="Google Shape;171;p20"/>
              <p:cNvSpPr/>
              <p:nvPr/>
            </p:nvSpPr>
            <p:spPr>
              <a:xfrm>
                <a:off x="4249975" y="2442550"/>
                <a:ext cx="786000" cy="786000"/>
              </a:xfrm>
              <a:prstGeom prst="rect">
                <a:avLst/>
              </a:prstGeom>
              <a:solidFill>
                <a:srgbClr val="2D134B"/>
              </a:solidFill>
              <a:ln cap="flat" cmpd="sng" w="9525">
                <a:solidFill>
                  <a:srgbClr val="2D134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sz="3000">
                    <a:solidFill>
                      <a:srgbClr val="FCFCFC"/>
                    </a:solidFill>
                    <a:latin typeface="Montserrat Black"/>
                    <a:ea typeface="Montserrat Black"/>
                    <a:cs typeface="Montserrat Black"/>
                    <a:sym typeface="Montserrat Black"/>
                  </a:rPr>
                  <a:t>1</a:t>
                </a:r>
                <a:endParaRPr sz="3000"/>
              </a:p>
            </p:txBody>
          </p:sp>
        </p:grpSp>
        <p:grpSp>
          <p:nvGrpSpPr>
            <p:cNvPr id="172" name="Google Shape;172;p20"/>
            <p:cNvGrpSpPr/>
            <p:nvPr/>
          </p:nvGrpSpPr>
          <p:grpSpPr>
            <a:xfrm>
              <a:off x="1387238" y="3534100"/>
              <a:ext cx="3066012" cy="786000"/>
              <a:chOff x="4249975" y="2442550"/>
              <a:chExt cx="3066012" cy="786000"/>
            </a:xfrm>
          </p:grpSpPr>
          <p:sp>
            <p:nvSpPr>
              <p:cNvPr id="173" name="Google Shape;173;p20"/>
              <p:cNvSpPr txBox="1"/>
              <p:nvPr/>
            </p:nvSpPr>
            <p:spPr>
              <a:xfrm>
                <a:off x="5035987" y="2442550"/>
                <a:ext cx="2280000" cy="786000"/>
              </a:xfrm>
              <a:prstGeom prst="rect">
                <a:avLst/>
              </a:prstGeom>
              <a:noFill/>
              <a:ln cap="flat" cmpd="sng" w="9525">
                <a:solidFill>
                  <a:srgbClr val="2D134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sz="1800">
                    <a:solidFill>
                      <a:srgbClr val="2D134B"/>
                    </a:solidFill>
                    <a:latin typeface="Montserrat Black"/>
                    <a:ea typeface="Montserrat Black"/>
                    <a:cs typeface="Montserrat Black"/>
                    <a:sym typeface="Montserrat Black"/>
                  </a:rPr>
                  <a:t>DÉMO</a:t>
                </a:r>
                <a:endParaRPr sz="1800">
                  <a:solidFill>
                    <a:srgbClr val="2D134B"/>
                  </a:solidFill>
                  <a:latin typeface="Montserrat Black"/>
                  <a:ea typeface="Montserrat Black"/>
                  <a:cs typeface="Montserrat Black"/>
                  <a:sym typeface="Montserrat Black"/>
                </a:endParaRPr>
              </a:p>
            </p:txBody>
          </p:sp>
          <p:sp>
            <p:nvSpPr>
              <p:cNvPr id="174" name="Google Shape;174;p20"/>
              <p:cNvSpPr/>
              <p:nvPr/>
            </p:nvSpPr>
            <p:spPr>
              <a:xfrm>
                <a:off x="4249975" y="2442550"/>
                <a:ext cx="786000" cy="786000"/>
              </a:xfrm>
              <a:prstGeom prst="rect">
                <a:avLst/>
              </a:prstGeom>
              <a:solidFill>
                <a:srgbClr val="2D134B"/>
              </a:solidFill>
              <a:ln cap="flat" cmpd="sng" w="9525">
                <a:solidFill>
                  <a:srgbClr val="2D134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sz="3000">
                    <a:solidFill>
                      <a:srgbClr val="FCFCFC"/>
                    </a:solidFill>
                    <a:latin typeface="Montserrat Black"/>
                    <a:ea typeface="Montserrat Black"/>
                    <a:cs typeface="Montserrat Black"/>
                    <a:sym typeface="Montserrat Black"/>
                  </a:rPr>
                  <a:t>2</a:t>
                </a:r>
                <a:endParaRPr sz="3000"/>
              </a:p>
            </p:txBody>
          </p:sp>
        </p:gr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1"/>
          <p:cNvSpPr/>
          <p:nvPr/>
        </p:nvSpPr>
        <p:spPr>
          <a:xfrm>
            <a:off x="180000" y="180000"/>
            <a:ext cx="4215000" cy="4783800"/>
          </a:xfrm>
          <a:prstGeom prst="rect">
            <a:avLst/>
          </a:prstGeom>
          <a:noFill/>
          <a:ln cap="flat" cmpd="sng" w="19050">
            <a:solidFill>
              <a:srgbClr val="5070F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0" name="Google Shape;180;p21"/>
          <p:cNvSpPr/>
          <p:nvPr/>
        </p:nvSpPr>
        <p:spPr>
          <a:xfrm>
            <a:off x="306375" y="2078200"/>
            <a:ext cx="2268900" cy="2752200"/>
          </a:xfrm>
          <a:prstGeom prst="rect">
            <a:avLst/>
          </a:prstGeom>
          <a:noFill/>
          <a:ln cap="flat" cmpd="sng" w="9525">
            <a:solidFill>
              <a:srgbClr val="2D134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1" name="Google Shape;181;p21"/>
          <p:cNvSpPr/>
          <p:nvPr/>
        </p:nvSpPr>
        <p:spPr>
          <a:xfrm>
            <a:off x="2682575" y="924300"/>
            <a:ext cx="1583100" cy="3917700"/>
          </a:xfrm>
          <a:prstGeom prst="rect">
            <a:avLst/>
          </a:prstGeom>
          <a:solidFill>
            <a:srgbClr val="E9EDFD"/>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1"/>
          <p:cNvSpPr txBox="1"/>
          <p:nvPr/>
        </p:nvSpPr>
        <p:spPr>
          <a:xfrm>
            <a:off x="180000" y="180000"/>
            <a:ext cx="4215000" cy="612000"/>
          </a:xfrm>
          <a:prstGeom prst="rect">
            <a:avLst/>
          </a:prstGeom>
          <a:solidFill>
            <a:srgbClr val="5070F0"/>
          </a:solidFill>
          <a:ln cap="flat" cmpd="sng" w="9525">
            <a:solidFill>
              <a:srgbClr val="5070F0"/>
            </a:solidFill>
            <a:prstDash val="solid"/>
            <a:round/>
            <a:headEnd len="sm" w="sm" type="none"/>
            <a:tailEnd len="sm" w="sm" type="none"/>
          </a:ln>
        </p:spPr>
        <p:txBody>
          <a:bodyPr anchorCtr="0" anchor="ctr" bIns="91425" lIns="91425" spcFirstLastPara="1" rIns="91425" wrap="square" tIns="91425">
            <a:noAutofit/>
          </a:bodyPr>
          <a:lstStyle/>
          <a:p>
            <a:pPr indent="0" lvl="0" marL="35999" rtl="0" algn="l">
              <a:spcBef>
                <a:spcPts val="0"/>
              </a:spcBef>
              <a:spcAft>
                <a:spcPts val="0"/>
              </a:spcAft>
              <a:buNone/>
            </a:pPr>
            <a:r>
              <a:rPr lang="fr" sz="2400">
                <a:solidFill>
                  <a:srgbClr val="FCFCFC"/>
                </a:solidFill>
                <a:latin typeface="Montserrat Black"/>
                <a:ea typeface="Montserrat Black"/>
                <a:cs typeface="Montserrat Black"/>
                <a:sym typeface="Montserrat Black"/>
              </a:rPr>
              <a:t>LA DÉMO</a:t>
            </a:r>
            <a:endParaRPr sz="2400">
              <a:solidFill>
                <a:srgbClr val="FCFCFC"/>
              </a:solidFill>
              <a:latin typeface="Montserrat Black"/>
              <a:ea typeface="Montserrat Black"/>
              <a:cs typeface="Montserrat Black"/>
              <a:sym typeface="Montserrat Black"/>
            </a:endParaRPr>
          </a:p>
        </p:txBody>
      </p:sp>
      <p:pic>
        <p:nvPicPr>
          <p:cNvPr id="183" name="Google Shape;183;p21"/>
          <p:cNvPicPr preferRelativeResize="0"/>
          <p:nvPr/>
        </p:nvPicPr>
        <p:blipFill>
          <a:blip r:embed="rId3">
            <a:alphaModFix/>
          </a:blip>
          <a:stretch>
            <a:fillRect/>
          </a:stretch>
        </p:blipFill>
        <p:spPr>
          <a:xfrm rot="607504">
            <a:off x="8434756" y="262254"/>
            <a:ext cx="448725" cy="447496"/>
          </a:xfrm>
          <a:prstGeom prst="rect">
            <a:avLst/>
          </a:prstGeom>
          <a:noFill/>
          <a:ln>
            <a:noFill/>
          </a:ln>
        </p:spPr>
      </p:pic>
      <p:sp>
        <p:nvSpPr>
          <p:cNvPr id="184" name="Google Shape;184;p21"/>
          <p:cNvSpPr txBox="1"/>
          <p:nvPr/>
        </p:nvSpPr>
        <p:spPr>
          <a:xfrm>
            <a:off x="303252" y="2078200"/>
            <a:ext cx="2271900" cy="366600"/>
          </a:xfrm>
          <a:prstGeom prst="rect">
            <a:avLst/>
          </a:prstGeom>
          <a:solidFill>
            <a:srgbClr val="2D134B"/>
          </a:solidFill>
          <a:ln>
            <a:noFill/>
          </a:ln>
        </p:spPr>
        <p:txBody>
          <a:bodyPr anchorCtr="0" anchor="ctr" bIns="91425" lIns="91425" spcFirstLastPara="1" rIns="91425" wrap="square" tIns="91425">
            <a:noAutofit/>
          </a:bodyPr>
          <a:lstStyle/>
          <a:p>
            <a:pPr indent="0" lvl="0" marL="35999" rtl="0" algn="l">
              <a:spcBef>
                <a:spcPts val="0"/>
              </a:spcBef>
              <a:spcAft>
                <a:spcPts val="0"/>
              </a:spcAft>
              <a:buNone/>
            </a:pPr>
            <a:r>
              <a:rPr lang="fr">
                <a:solidFill>
                  <a:schemeClr val="lt1"/>
                </a:solidFill>
                <a:latin typeface="Montserrat ExtraBold"/>
                <a:ea typeface="Montserrat ExtraBold"/>
                <a:cs typeface="Montserrat ExtraBold"/>
                <a:sym typeface="Montserrat ExtraBold"/>
              </a:rPr>
              <a:t>Description</a:t>
            </a:r>
            <a:endParaRPr>
              <a:solidFill>
                <a:schemeClr val="lt1"/>
              </a:solidFill>
              <a:latin typeface="Montserrat ExtraBold"/>
              <a:ea typeface="Montserrat ExtraBold"/>
              <a:cs typeface="Montserrat ExtraBold"/>
              <a:sym typeface="Montserrat ExtraBold"/>
            </a:endParaRPr>
          </a:p>
        </p:txBody>
      </p:sp>
      <p:sp>
        <p:nvSpPr>
          <p:cNvPr id="185" name="Google Shape;185;p21"/>
          <p:cNvSpPr txBox="1"/>
          <p:nvPr/>
        </p:nvSpPr>
        <p:spPr>
          <a:xfrm>
            <a:off x="306382" y="2444804"/>
            <a:ext cx="2271900" cy="226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900">
                <a:solidFill>
                  <a:srgbClr val="29235C"/>
                </a:solidFill>
                <a:latin typeface="Montserrat"/>
                <a:ea typeface="Montserrat"/>
                <a:cs typeface="Montserrat"/>
                <a:sym typeface="Montserrat"/>
              </a:rPr>
              <a:t>Une présentation en direct d'un </a:t>
            </a:r>
            <a:r>
              <a:rPr b="1" lang="fr" sz="900">
                <a:solidFill>
                  <a:srgbClr val="29235C"/>
                </a:solidFill>
                <a:latin typeface="Montserrat"/>
                <a:ea typeface="Montserrat"/>
                <a:cs typeface="Montserrat"/>
                <a:sym typeface="Montserrat"/>
              </a:rPr>
              <a:t>dispositif</a:t>
            </a:r>
            <a:r>
              <a:rPr b="1" lang="fr" sz="900">
                <a:solidFill>
                  <a:srgbClr val="29235C"/>
                </a:solidFill>
                <a:latin typeface="Montserrat"/>
                <a:ea typeface="Montserrat"/>
                <a:cs typeface="Montserrat"/>
                <a:sym typeface="Montserrat"/>
              </a:rPr>
              <a:t>, d’une ressource, d’une plateforme. </a:t>
            </a:r>
            <a:br>
              <a:rPr lang="fr" sz="900">
                <a:solidFill>
                  <a:srgbClr val="29235C"/>
                </a:solidFill>
                <a:latin typeface="Montserrat"/>
                <a:ea typeface="Montserrat"/>
                <a:cs typeface="Montserrat"/>
                <a:sym typeface="Montserrat"/>
              </a:rPr>
            </a:br>
            <a:br>
              <a:rPr lang="fr" sz="900">
                <a:solidFill>
                  <a:srgbClr val="29235C"/>
                </a:solidFill>
                <a:latin typeface="Montserrat"/>
                <a:ea typeface="Montserrat"/>
                <a:cs typeface="Montserrat"/>
                <a:sym typeface="Montserrat"/>
              </a:rPr>
            </a:br>
            <a:r>
              <a:rPr lang="fr" sz="900">
                <a:solidFill>
                  <a:srgbClr val="29235C"/>
                </a:solidFill>
                <a:latin typeface="Montserrat"/>
                <a:ea typeface="Montserrat"/>
                <a:cs typeface="Montserrat"/>
                <a:sym typeface="Montserrat"/>
              </a:rPr>
              <a:t>L'objectif est de montrer ce que produit l’illustration, de démontrer ses avantages et son impact sur les publics concernés. </a:t>
            </a:r>
            <a:endParaRPr sz="900">
              <a:solidFill>
                <a:srgbClr val="29235C"/>
              </a:solidFill>
              <a:latin typeface="Montserrat"/>
              <a:ea typeface="Montserrat"/>
              <a:cs typeface="Montserrat"/>
              <a:sym typeface="Montserrat"/>
            </a:endParaRPr>
          </a:p>
          <a:p>
            <a:pPr indent="0" lvl="0" marL="0" rtl="0" algn="l">
              <a:spcBef>
                <a:spcPts val="0"/>
              </a:spcBef>
              <a:spcAft>
                <a:spcPts val="0"/>
              </a:spcAft>
              <a:buNone/>
            </a:pPr>
            <a:br>
              <a:rPr lang="fr" sz="900">
                <a:solidFill>
                  <a:srgbClr val="29235C"/>
                </a:solidFill>
                <a:latin typeface="Montserrat"/>
                <a:ea typeface="Montserrat"/>
                <a:cs typeface="Montserrat"/>
                <a:sym typeface="Montserrat"/>
              </a:rPr>
            </a:br>
            <a:r>
              <a:rPr lang="fr" sz="900">
                <a:solidFill>
                  <a:srgbClr val="29235C"/>
                </a:solidFill>
                <a:latin typeface="Montserrat"/>
                <a:ea typeface="Montserrat"/>
                <a:cs typeface="Montserrat"/>
                <a:sym typeface="Montserrat"/>
              </a:rPr>
              <a:t>Limiter le public à une trentaine de personnes maximum pour rendre le format plus interactif, permettre aux professionnels intéressés de poser des questions et de tester l’outil présenté.  </a:t>
            </a:r>
            <a:endParaRPr sz="900">
              <a:solidFill>
                <a:srgbClr val="29235C"/>
              </a:solidFill>
              <a:latin typeface="Montserrat"/>
              <a:ea typeface="Montserrat"/>
              <a:cs typeface="Montserrat"/>
              <a:sym typeface="Montserrat"/>
            </a:endParaRPr>
          </a:p>
        </p:txBody>
      </p:sp>
      <p:sp>
        <p:nvSpPr>
          <p:cNvPr id="186" name="Google Shape;186;p21"/>
          <p:cNvSpPr txBox="1"/>
          <p:nvPr/>
        </p:nvSpPr>
        <p:spPr>
          <a:xfrm>
            <a:off x="2781575" y="2617675"/>
            <a:ext cx="1369800" cy="479400"/>
          </a:xfrm>
          <a:prstGeom prst="rect">
            <a:avLst/>
          </a:prstGeom>
          <a:solidFill>
            <a:srgbClr val="2D13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a:solidFill>
                  <a:schemeClr val="lt1"/>
                </a:solidFill>
                <a:latin typeface="Montserrat ExtraBold"/>
                <a:ea typeface="Montserrat ExtraBold"/>
                <a:cs typeface="Montserrat ExtraBold"/>
                <a:sym typeface="Montserrat ExtraBold"/>
              </a:rPr>
              <a:t>Ressources humaines</a:t>
            </a:r>
            <a:endParaRPr>
              <a:solidFill>
                <a:schemeClr val="lt1"/>
              </a:solidFill>
              <a:latin typeface="Montserrat ExtraBold"/>
              <a:ea typeface="Montserrat ExtraBold"/>
              <a:cs typeface="Montserrat ExtraBold"/>
              <a:sym typeface="Montserrat ExtraBold"/>
            </a:endParaRPr>
          </a:p>
        </p:txBody>
      </p:sp>
      <p:sp>
        <p:nvSpPr>
          <p:cNvPr id="187" name="Google Shape;187;p21"/>
          <p:cNvSpPr txBox="1"/>
          <p:nvPr/>
        </p:nvSpPr>
        <p:spPr>
          <a:xfrm>
            <a:off x="2704529" y="3097075"/>
            <a:ext cx="15696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900">
                <a:solidFill>
                  <a:srgbClr val="2D134B"/>
                </a:solidFill>
                <a:latin typeface="Montserrat Medium"/>
                <a:ea typeface="Montserrat Medium"/>
                <a:cs typeface="Montserrat Medium"/>
                <a:sym typeface="Montserrat Medium"/>
              </a:rPr>
              <a:t>Un représentant de la structure conceptrice du dispositif, de la ressource. </a:t>
            </a:r>
            <a:endParaRPr sz="900">
              <a:solidFill>
                <a:srgbClr val="2D134B"/>
              </a:solidFill>
              <a:latin typeface="Montserrat Medium"/>
              <a:ea typeface="Montserrat Medium"/>
              <a:cs typeface="Montserrat Medium"/>
              <a:sym typeface="Montserrat Medium"/>
            </a:endParaRPr>
          </a:p>
        </p:txBody>
      </p:sp>
      <p:sp>
        <p:nvSpPr>
          <p:cNvPr id="188" name="Google Shape;188;p21"/>
          <p:cNvSpPr txBox="1"/>
          <p:nvPr/>
        </p:nvSpPr>
        <p:spPr>
          <a:xfrm>
            <a:off x="303250" y="924300"/>
            <a:ext cx="2271900" cy="992400"/>
          </a:xfrm>
          <a:prstGeom prst="rect">
            <a:avLst/>
          </a:prstGeom>
          <a:solidFill>
            <a:srgbClr val="5070F0"/>
          </a:solidFill>
          <a:ln>
            <a:noFill/>
          </a:ln>
        </p:spPr>
        <p:txBody>
          <a:bodyPr anchorCtr="0" anchor="ctr" bIns="91425" lIns="91425" spcFirstLastPara="1" rIns="91425" wrap="square" tIns="91425">
            <a:noAutofit/>
          </a:bodyPr>
          <a:lstStyle/>
          <a:p>
            <a:pPr indent="0" lvl="0" marL="35999" rtl="0" algn="l">
              <a:spcBef>
                <a:spcPts val="0"/>
              </a:spcBef>
              <a:spcAft>
                <a:spcPts val="0"/>
              </a:spcAft>
              <a:buNone/>
            </a:pPr>
            <a:r>
              <a:rPr lang="fr" sz="1300">
                <a:solidFill>
                  <a:schemeClr val="lt1"/>
                </a:solidFill>
                <a:latin typeface="Montserrat ExtraBold"/>
                <a:ea typeface="Montserrat ExtraBold"/>
                <a:cs typeface="Montserrat ExtraBold"/>
                <a:sym typeface="Montserrat ExtraBold"/>
              </a:rPr>
              <a:t>Découvrir</a:t>
            </a:r>
            <a:r>
              <a:rPr lang="fr" sz="1300">
                <a:solidFill>
                  <a:schemeClr val="lt1"/>
                </a:solidFill>
                <a:latin typeface="Montserrat ExtraBold"/>
                <a:ea typeface="Montserrat ExtraBold"/>
                <a:cs typeface="Montserrat ExtraBold"/>
                <a:sym typeface="Montserrat ExtraBold"/>
              </a:rPr>
              <a:t> des ressources adaptées aux enjeux de l’inclusion numérique</a:t>
            </a:r>
            <a:endParaRPr sz="1300">
              <a:solidFill>
                <a:schemeClr val="lt1"/>
              </a:solidFill>
              <a:latin typeface="Montserrat ExtraBold"/>
              <a:ea typeface="Montserrat ExtraBold"/>
              <a:cs typeface="Montserrat ExtraBold"/>
              <a:sym typeface="Montserrat ExtraBold"/>
            </a:endParaRPr>
          </a:p>
        </p:txBody>
      </p:sp>
      <p:sp>
        <p:nvSpPr>
          <p:cNvPr id="189" name="Google Shape;189;p21"/>
          <p:cNvSpPr txBox="1"/>
          <p:nvPr/>
        </p:nvSpPr>
        <p:spPr>
          <a:xfrm>
            <a:off x="2780710" y="1038100"/>
            <a:ext cx="1369800" cy="290100"/>
          </a:xfrm>
          <a:prstGeom prst="rect">
            <a:avLst/>
          </a:prstGeom>
          <a:solidFill>
            <a:srgbClr val="2D13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1200">
                <a:solidFill>
                  <a:schemeClr val="lt1"/>
                </a:solidFill>
                <a:latin typeface="Montserrat ExtraBold"/>
                <a:ea typeface="Montserrat ExtraBold"/>
                <a:cs typeface="Montserrat ExtraBold"/>
                <a:sym typeface="Montserrat ExtraBold"/>
              </a:rPr>
              <a:t>Valorisation</a:t>
            </a:r>
            <a:endParaRPr sz="1200">
              <a:solidFill>
                <a:schemeClr val="lt1"/>
              </a:solidFill>
              <a:latin typeface="Montserrat ExtraBold"/>
              <a:ea typeface="Montserrat ExtraBold"/>
              <a:cs typeface="Montserrat ExtraBold"/>
              <a:sym typeface="Montserrat ExtraBold"/>
            </a:endParaRPr>
          </a:p>
        </p:txBody>
      </p:sp>
      <p:sp>
        <p:nvSpPr>
          <p:cNvPr id="190" name="Google Shape;190;p21"/>
          <p:cNvSpPr txBox="1"/>
          <p:nvPr/>
        </p:nvSpPr>
        <p:spPr>
          <a:xfrm>
            <a:off x="2697730" y="1280575"/>
            <a:ext cx="1569600" cy="87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900">
                <a:solidFill>
                  <a:srgbClr val="2D134B"/>
                </a:solidFill>
                <a:latin typeface="Montserrat Medium"/>
                <a:ea typeface="Montserrat Medium"/>
                <a:cs typeface="Montserrat Medium"/>
                <a:sym typeface="Montserrat Medium"/>
              </a:rPr>
              <a:t>Une publication sur les réseaux sociaux avec une photo de la démo en mentionnant la structure invitée.</a:t>
            </a:r>
            <a:endParaRPr sz="900">
              <a:solidFill>
                <a:srgbClr val="2D134B"/>
              </a:solidFill>
              <a:latin typeface="Montserrat Medium"/>
              <a:ea typeface="Montserrat Medium"/>
              <a:cs typeface="Montserrat Medium"/>
              <a:sym typeface="Montserrat Medium"/>
            </a:endParaRPr>
          </a:p>
        </p:txBody>
      </p:sp>
      <p:sp>
        <p:nvSpPr>
          <p:cNvPr id="191" name="Google Shape;191;p21"/>
          <p:cNvSpPr/>
          <p:nvPr/>
        </p:nvSpPr>
        <p:spPr>
          <a:xfrm>
            <a:off x="4749000" y="180000"/>
            <a:ext cx="4215000" cy="4783800"/>
          </a:xfrm>
          <a:prstGeom prst="rect">
            <a:avLst/>
          </a:prstGeom>
          <a:noFill/>
          <a:ln cap="flat" cmpd="sng" w="19050">
            <a:solidFill>
              <a:srgbClr val="5070F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2" name="Google Shape;192;p21"/>
          <p:cNvSpPr/>
          <p:nvPr/>
        </p:nvSpPr>
        <p:spPr>
          <a:xfrm>
            <a:off x="4875375" y="2078200"/>
            <a:ext cx="2268900" cy="2752200"/>
          </a:xfrm>
          <a:prstGeom prst="rect">
            <a:avLst/>
          </a:prstGeom>
          <a:noFill/>
          <a:ln cap="flat" cmpd="sng" w="9525">
            <a:solidFill>
              <a:srgbClr val="2D134B"/>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193" name="Google Shape;193;p21"/>
          <p:cNvSpPr/>
          <p:nvPr/>
        </p:nvSpPr>
        <p:spPr>
          <a:xfrm>
            <a:off x="7251575" y="924300"/>
            <a:ext cx="1583100" cy="3917700"/>
          </a:xfrm>
          <a:prstGeom prst="rect">
            <a:avLst/>
          </a:prstGeom>
          <a:solidFill>
            <a:srgbClr val="E9EDFD"/>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1"/>
          <p:cNvSpPr txBox="1"/>
          <p:nvPr/>
        </p:nvSpPr>
        <p:spPr>
          <a:xfrm>
            <a:off x="4749000" y="180000"/>
            <a:ext cx="4215000" cy="612000"/>
          </a:xfrm>
          <a:prstGeom prst="rect">
            <a:avLst/>
          </a:prstGeom>
          <a:solidFill>
            <a:srgbClr val="5070F0"/>
          </a:solidFill>
          <a:ln cap="flat" cmpd="sng" w="9525">
            <a:solidFill>
              <a:srgbClr val="5070F0"/>
            </a:solidFill>
            <a:prstDash val="solid"/>
            <a:round/>
            <a:headEnd len="sm" w="sm" type="none"/>
            <a:tailEnd len="sm" w="sm" type="none"/>
          </a:ln>
        </p:spPr>
        <p:txBody>
          <a:bodyPr anchorCtr="0" anchor="ctr" bIns="91425" lIns="91425" spcFirstLastPara="1" rIns="91425" wrap="square" tIns="91425">
            <a:noAutofit/>
          </a:bodyPr>
          <a:lstStyle/>
          <a:p>
            <a:pPr indent="0" lvl="0" marL="35999" rtl="0" algn="l">
              <a:spcBef>
                <a:spcPts val="0"/>
              </a:spcBef>
              <a:spcAft>
                <a:spcPts val="0"/>
              </a:spcAft>
              <a:buNone/>
            </a:pPr>
            <a:r>
              <a:rPr lang="fr" sz="2400">
                <a:solidFill>
                  <a:srgbClr val="FCFCFC"/>
                </a:solidFill>
                <a:latin typeface="Montserrat Black"/>
                <a:ea typeface="Montserrat Black"/>
                <a:cs typeface="Montserrat Black"/>
                <a:sym typeface="Montserrat Black"/>
              </a:rPr>
              <a:t>L’ATELIER</a:t>
            </a:r>
            <a:endParaRPr sz="2400">
              <a:solidFill>
                <a:srgbClr val="FCFCFC"/>
              </a:solidFill>
              <a:latin typeface="Montserrat Black"/>
              <a:ea typeface="Montserrat Black"/>
              <a:cs typeface="Montserrat Black"/>
              <a:sym typeface="Montserrat Black"/>
            </a:endParaRPr>
          </a:p>
        </p:txBody>
      </p:sp>
      <p:sp>
        <p:nvSpPr>
          <p:cNvPr id="195" name="Google Shape;195;p21"/>
          <p:cNvSpPr txBox="1"/>
          <p:nvPr/>
        </p:nvSpPr>
        <p:spPr>
          <a:xfrm>
            <a:off x="4872252" y="2078200"/>
            <a:ext cx="2271900" cy="366600"/>
          </a:xfrm>
          <a:prstGeom prst="rect">
            <a:avLst/>
          </a:prstGeom>
          <a:solidFill>
            <a:srgbClr val="2D134B"/>
          </a:solidFill>
          <a:ln>
            <a:noFill/>
          </a:ln>
        </p:spPr>
        <p:txBody>
          <a:bodyPr anchorCtr="0" anchor="ctr" bIns="91425" lIns="91425" spcFirstLastPara="1" rIns="91425" wrap="square" tIns="91425">
            <a:noAutofit/>
          </a:bodyPr>
          <a:lstStyle/>
          <a:p>
            <a:pPr indent="0" lvl="0" marL="35999" rtl="0" algn="l">
              <a:spcBef>
                <a:spcPts val="0"/>
              </a:spcBef>
              <a:spcAft>
                <a:spcPts val="0"/>
              </a:spcAft>
              <a:buNone/>
            </a:pPr>
            <a:r>
              <a:rPr lang="fr">
                <a:solidFill>
                  <a:schemeClr val="lt1"/>
                </a:solidFill>
                <a:latin typeface="Montserrat ExtraBold"/>
                <a:ea typeface="Montserrat ExtraBold"/>
                <a:cs typeface="Montserrat ExtraBold"/>
                <a:sym typeface="Montserrat ExtraBold"/>
              </a:rPr>
              <a:t>Description</a:t>
            </a:r>
            <a:endParaRPr>
              <a:solidFill>
                <a:schemeClr val="lt1"/>
              </a:solidFill>
              <a:latin typeface="Montserrat ExtraBold"/>
              <a:ea typeface="Montserrat ExtraBold"/>
              <a:cs typeface="Montserrat ExtraBold"/>
              <a:sym typeface="Montserrat ExtraBold"/>
            </a:endParaRPr>
          </a:p>
        </p:txBody>
      </p:sp>
      <p:sp>
        <p:nvSpPr>
          <p:cNvPr id="196" name="Google Shape;196;p21"/>
          <p:cNvSpPr txBox="1"/>
          <p:nvPr/>
        </p:nvSpPr>
        <p:spPr>
          <a:xfrm>
            <a:off x="4875382" y="2444804"/>
            <a:ext cx="2271900" cy="240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fr" sz="900">
                <a:solidFill>
                  <a:srgbClr val="29235C"/>
                </a:solidFill>
                <a:latin typeface="Montserrat"/>
                <a:ea typeface="Montserrat"/>
                <a:cs typeface="Montserrat"/>
                <a:sym typeface="Montserrat"/>
              </a:rPr>
              <a:t>U</a:t>
            </a:r>
            <a:r>
              <a:rPr b="1" lang="fr" sz="900">
                <a:solidFill>
                  <a:srgbClr val="29235C"/>
                </a:solidFill>
                <a:latin typeface="Montserrat"/>
                <a:ea typeface="Montserrat"/>
                <a:cs typeface="Montserrat"/>
                <a:sym typeface="Montserrat"/>
              </a:rPr>
              <a:t>ne session interactive et collaborative où les participants sont activement engagés dans des activités pratiques, des discussions ou des exercices.</a:t>
            </a:r>
            <a:endParaRPr b="1" sz="900">
              <a:solidFill>
                <a:srgbClr val="29235C"/>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br>
              <a:rPr lang="fr" sz="900">
                <a:solidFill>
                  <a:srgbClr val="29235C"/>
                </a:solidFill>
                <a:latin typeface="Montserrat"/>
                <a:ea typeface="Montserrat"/>
                <a:cs typeface="Montserrat"/>
                <a:sym typeface="Montserrat"/>
              </a:rPr>
            </a:br>
            <a:r>
              <a:rPr lang="fr" sz="900">
                <a:solidFill>
                  <a:srgbClr val="29235C"/>
                </a:solidFill>
                <a:latin typeface="Montserrat"/>
                <a:ea typeface="Montserrat"/>
                <a:cs typeface="Montserrat"/>
                <a:sym typeface="Montserrat"/>
              </a:rPr>
              <a:t>L'objectif d'un atelier est de favoriser l'apprentissage, l'échange d'idées, la résolution de problèmes ou le développement de compétences.</a:t>
            </a:r>
            <a:endParaRPr sz="900">
              <a:solidFill>
                <a:srgbClr val="29235C"/>
              </a:solidFill>
              <a:latin typeface="Montserrat"/>
              <a:ea typeface="Montserrat"/>
              <a:cs typeface="Montserrat"/>
              <a:sym typeface="Montserrat"/>
            </a:endParaRPr>
          </a:p>
          <a:p>
            <a:pPr indent="0" lvl="0" marL="35999" rtl="0" algn="l">
              <a:spcBef>
                <a:spcPts val="0"/>
              </a:spcBef>
              <a:spcAft>
                <a:spcPts val="0"/>
              </a:spcAft>
              <a:buClr>
                <a:schemeClr val="dk1"/>
              </a:buClr>
              <a:buSzPts val="1100"/>
              <a:buFont typeface="Arial"/>
              <a:buNone/>
            </a:pPr>
            <a:r>
              <a:t/>
            </a:r>
            <a:endParaRPr sz="900">
              <a:solidFill>
                <a:srgbClr val="29235C"/>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fr" sz="900">
                <a:solidFill>
                  <a:srgbClr val="29235C"/>
                </a:solidFill>
                <a:latin typeface="Montserrat"/>
                <a:ea typeface="Montserrat"/>
                <a:cs typeface="Montserrat"/>
                <a:sym typeface="Montserrat"/>
              </a:rPr>
              <a:t>Il est important de limiter le public </a:t>
            </a:r>
            <a:br>
              <a:rPr lang="fr" sz="900">
                <a:solidFill>
                  <a:srgbClr val="29235C"/>
                </a:solidFill>
                <a:latin typeface="Montserrat"/>
                <a:ea typeface="Montserrat"/>
                <a:cs typeface="Montserrat"/>
                <a:sym typeface="Montserrat"/>
              </a:rPr>
            </a:br>
            <a:r>
              <a:rPr lang="fr" sz="900">
                <a:solidFill>
                  <a:srgbClr val="29235C"/>
                </a:solidFill>
                <a:latin typeface="Montserrat"/>
                <a:ea typeface="Montserrat"/>
                <a:cs typeface="Montserrat"/>
                <a:sym typeface="Montserrat"/>
              </a:rPr>
              <a:t>à une vingtaine de personnes maximum, car ces ateliers peuvent prendre diverses formes : études de cas, jeux de rôle, conception…</a:t>
            </a:r>
            <a:endParaRPr sz="900">
              <a:solidFill>
                <a:srgbClr val="29235C"/>
              </a:solidFill>
              <a:latin typeface="Montserrat"/>
              <a:ea typeface="Montserrat"/>
              <a:cs typeface="Montserrat"/>
              <a:sym typeface="Montserrat"/>
            </a:endParaRPr>
          </a:p>
        </p:txBody>
      </p:sp>
      <p:sp>
        <p:nvSpPr>
          <p:cNvPr id="197" name="Google Shape;197;p21"/>
          <p:cNvSpPr txBox="1"/>
          <p:nvPr/>
        </p:nvSpPr>
        <p:spPr>
          <a:xfrm>
            <a:off x="7350575" y="2617675"/>
            <a:ext cx="1369800" cy="479400"/>
          </a:xfrm>
          <a:prstGeom prst="rect">
            <a:avLst/>
          </a:prstGeom>
          <a:solidFill>
            <a:srgbClr val="2D13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a:solidFill>
                  <a:schemeClr val="lt1"/>
                </a:solidFill>
                <a:latin typeface="Montserrat ExtraBold"/>
                <a:ea typeface="Montserrat ExtraBold"/>
                <a:cs typeface="Montserrat ExtraBold"/>
                <a:sym typeface="Montserrat ExtraBold"/>
              </a:rPr>
              <a:t>Ressources humaines</a:t>
            </a:r>
            <a:endParaRPr>
              <a:solidFill>
                <a:schemeClr val="lt1"/>
              </a:solidFill>
              <a:latin typeface="Montserrat ExtraBold"/>
              <a:ea typeface="Montserrat ExtraBold"/>
              <a:cs typeface="Montserrat ExtraBold"/>
              <a:sym typeface="Montserrat ExtraBold"/>
            </a:endParaRPr>
          </a:p>
        </p:txBody>
      </p:sp>
      <p:sp>
        <p:nvSpPr>
          <p:cNvPr id="198" name="Google Shape;198;p21"/>
          <p:cNvSpPr txBox="1"/>
          <p:nvPr/>
        </p:nvSpPr>
        <p:spPr>
          <a:xfrm>
            <a:off x="7273529" y="3097075"/>
            <a:ext cx="15696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900">
                <a:solidFill>
                  <a:srgbClr val="2D134B"/>
                </a:solidFill>
                <a:latin typeface="Montserrat Medium"/>
                <a:ea typeface="Montserrat Medium"/>
                <a:cs typeface="Montserrat Medium"/>
                <a:sym typeface="Montserrat Medium"/>
              </a:rPr>
              <a:t>Un animateur expert d’une thématique</a:t>
            </a:r>
            <a:endParaRPr sz="900">
              <a:solidFill>
                <a:srgbClr val="2D134B"/>
              </a:solidFill>
              <a:latin typeface="Montserrat Medium"/>
              <a:ea typeface="Montserrat Medium"/>
              <a:cs typeface="Montserrat Medium"/>
              <a:sym typeface="Montserrat Medium"/>
            </a:endParaRPr>
          </a:p>
          <a:p>
            <a:pPr indent="0" lvl="0" marL="0" rtl="0" algn="l">
              <a:spcBef>
                <a:spcPts val="0"/>
              </a:spcBef>
              <a:spcAft>
                <a:spcPts val="0"/>
              </a:spcAft>
              <a:buNone/>
            </a:pPr>
            <a:r>
              <a:rPr lang="fr" sz="900">
                <a:solidFill>
                  <a:srgbClr val="2D134B"/>
                </a:solidFill>
                <a:latin typeface="Montserrat Medium"/>
                <a:ea typeface="Montserrat Medium"/>
                <a:cs typeface="Montserrat Medium"/>
                <a:sym typeface="Montserrat Medium"/>
              </a:rPr>
              <a:t>et/ou un designer facilitateur.</a:t>
            </a:r>
            <a:endParaRPr sz="900">
              <a:solidFill>
                <a:srgbClr val="2D134B"/>
              </a:solidFill>
              <a:latin typeface="Montserrat Medium"/>
              <a:ea typeface="Montserrat Medium"/>
              <a:cs typeface="Montserrat Medium"/>
              <a:sym typeface="Montserrat Medium"/>
            </a:endParaRPr>
          </a:p>
        </p:txBody>
      </p:sp>
      <p:sp>
        <p:nvSpPr>
          <p:cNvPr id="199" name="Google Shape;199;p21"/>
          <p:cNvSpPr txBox="1"/>
          <p:nvPr/>
        </p:nvSpPr>
        <p:spPr>
          <a:xfrm>
            <a:off x="4872250" y="924300"/>
            <a:ext cx="2271900" cy="992400"/>
          </a:xfrm>
          <a:prstGeom prst="rect">
            <a:avLst/>
          </a:prstGeom>
          <a:solidFill>
            <a:srgbClr val="5070F0"/>
          </a:solidFill>
          <a:ln>
            <a:noFill/>
          </a:ln>
        </p:spPr>
        <p:txBody>
          <a:bodyPr anchorCtr="0" anchor="ctr" bIns="91425" lIns="91425" spcFirstLastPara="1" rIns="91425" wrap="square" tIns="91425">
            <a:noAutofit/>
          </a:bodyPr>
          <a:lstStyle/>
          <a:p>
            <a:pPr indent="0" lvl="0" marL="35999" rtl="0" algn="l">
              <a:spcBef>
                <a:spcPts val="0"/>
              </a:spcBef>
              <a:spcAft>
                <a:spcPts val="0"/>
              </a:spcAft>
              <a:buNone/>
            </a:pPr>
            <a:r>
              <a:rPr lang="fr" sz="1300">
                <a:solidFill>
                  <a:schemeClr val="lt1"/>
                </a:solidFill>
                <a:latin typeface="Montserrat ExtraBold"/>
                <a:ea typeface="Montserrat ExtraBold"/>
                <a:cs typeface="Montserrat ExtraBold"/>
                <a:sym typeface="Montserrat ExtraBold"/>
              </a:rPr>
              <a:t>Prototyper, élaborer un plan d’action ou produire des livrables sur des sujets précis</a:t>
            </a:r>
            <a:endParaRPr sz="1300">
              <a:solidFill>
                <a:schemeClr val="lt1"/>
              </a:solidFill>
              <a:latin typeface="Montserrat ExtraBold"/>
              <a:ea typeface="Montserrat ExtraBold"/>
              <a:cs typeface="Montserrat ExtraBold"/>
              <a:sym typeface="Montserrat ExtraBold"/>
            </a:endParaRPr>
          </a:p>
        </p:txBody>
      </p:sp>
      <p:sp>
        <p:nvSpPr>
          <p:cNvPr id="200" name="Google Shape;200;p21"/>
          <p:cNvSpPr txBox="1"/>
          <p:nvPr/>
        </p:nvSpPr>
        <p:spPr>
          <a:xfrm>
            <a:off x="7349710" y="1038100"/>
            <a:ext cx="1369800" cy="290100"/>
          </a:xfrm>
          <a:prstGeom prst="rect">
            <a:avLst/>
          </a:prstGeom>
          <a:solidFill>
            <a:srgbClr val="2D13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1200">
                <a:solidFill>
                  <a:schemeClr val="lt1"/>
                </a:solidFill>
                <a:latin typeface="Montserrat ExtraBold"/>
                <a:ea typeface="Montserrat ExtraBold"/>
                <a:cs typeface="Montserrat ExtraBold"/>
                <a:sym typeface="Montserrat ExtraBold"/>
              </a:rPr>
              <a:t>Valorisation</a:t>
            </a:r>
            <a:endParaRPr sz="1200">
              <a:solidFill>
                <a:schemeClr val="lt1"/>
              </a:solidFill>
              <a:latin typeface="Montserrat ExtraBold"/>
              <a:ea typeface="Montserrat ExtraBold"/>
              <a:cs typeface="Montserrat ExtraBold"/>
              <a:sym typeface="Montserrat ExtraBold"/>
            </a:endParaRPr>
          </a:p>
        </p:txBody>
      </p:sp>
      <p:sp>
        <p:nvSpPr>
          <p:cNvPr id="201" name="Google Shape;201;p21"/>
          <p:cNvSpPr txBox="1"/>
          <p:nvPr/>
        </p:nvSpPr>
        <p:spPr>
          <a:xfrm>
            <a:off x="7266730" y="1280575"/>
            <a:ext cx="15696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900">
                <a:solidFill>
                  <a:srgbClr val="2D134B"/>
                </a:solidFill>
                <a:latin typeface="Montserrat Medium"/>
                <a:ea typeface="Montserrat Medium"/>
                <a:cs typeface="Montserrat Medium"/>
                <a:sym typeface="Montserrat Medium"/>
              </a:rPr>
              <a:t>Produire un livrable après l’événement : </a:t>
            </a:r>
            <a:endParaRPr sz="900">
              <a:solidFill>
                <a:srgbClr val="2D134B"/>
              </a:solidFill>
              <a:latin typeface="Montserrat Medium"/>
              <a:ea typeface="Montserrat Medium"/>
              <a:cs typeface="Montserrat Medium"/>
              <a:sym typeface="Montserrat Medium"/>
            </a:endParaRPr>
          </a:p>
          <a:p>
            <a:pPr indent="0" lvl="0" marL="0" rtl="0" algn="l">
              <a:spcBef>
                <a:spcPts val="0"/>
              </a:spcBef>
              <a:spcAft>
                <a:spcPts val="0"/>
              </a:spcAft>
              <a:buNone/>
            </a:pPr>
            <a:r>
              <a:rPr lang="fr" sz="900">
                <a:solidFill>
                  <a:srgbClr val="2D134B"/>
                </a:solidFill>
                <a:latin typeface="Montserrat Medium"/>
                <a:ea typeface="Montserrat Medium"/>
                <a:cs typeface="Montserrat Medium"/>
                <a:sym typeface="Montserrat Medium"/>
              </a:rPr>
              <a:t>un rapport, un kit, </a:t>
            </a:r>
            <a:endParaRPr sz="900">
              <a:solidFill>
                <a:srgbClr val="2D134B"/>
              </a:solidFill>
              <a:latin typeface="Montserrat Medium"/>
              <a:ea typeface="Montserrat Medium"/>
              <a:cs typeface="Montserrat Medium"/>
              <a:sym typeface="Montserrat Medium"/>
            </a:endParaRPr>
          </a:p>
          <a:p>
            <a:pPr indent="0" lvl="0" marL="0" rtl="0" algn="l">
              <a:spcBef>
                <a:spcPts val="0"/>
              </a:spcBef>
              <a:spcAft>
                <a:spcPts val="0"/>
              </a:spcAft>
              <a:buNone/>
            </a:pPr>
            <a:r>
              <a:rPr lang="fr" sz="900">
                <a:solidFill>
                  <a:srgbClr val="2D134B"/>
                </a:solidFill>
                <a:latin typeface="Montserrat Medium"/>
                <a:ea typeface="Montserrat Medium"/>
                <a:cs typeface="Montserrat Medium"/>
                <a:sym typeface="Montserrat Medium"/>
              </a:rPr>
              <a:t>un schéma… à partager sur un site ressource ou sur les réseaux sociaux.</a:t>
            </a:r>
            <a:endParaRPr sz="900">
              <a:solidFill>
                <a:srgbClr val="2D134B"/>
              </a:solidFill>
              <a:latin typeface="Montserrat Medium"/>
              <a:ea typeface="Montserrat Medium"/>
              <a:cs typeface="Montserrat Medium"/>
              <a:sym typeface="Montserrat Medium"/>
            </a:endParaRPr>
          </a:p>
        </p:txBody>
      </p:sp>
      <p:cxnSp>
        <p:nvCxnSpPr>
          <p:cNvPr id="202" name="Google Shape;202;p21"/>
          <p:cNvCxnSpPr/>
          <p:nvPr/>
        </p:nvCxnSpPr>
        <p:spPr>
          <a:xfrm>
            <a:off x="4570500" y="-5650"/>
            <a:ext cx="1800" cy="5176200"/>
          </a:xfrm>
          <a:prstGeom prst="straightConnector1">
            <a:avLst/>
          </a:prstGeom>
          <a:noFill/>
          <a:ln cap="flat" cmpd="sng" w="19050">
            <a:solidFill>
              <a:srgbClr val="E9EDFD"/>
            </a:solidFill>
            <a:prstDash val="dash"/>
            <a:round/>
            <a:headEnd len="med" w="med" type="none"/>
            <a:tailEnd len="med" w="med" type="none"/>
          </a:ln>
        </p:spPr>
      </p:cxnSp>
      <p:pic>
        <p:nvPicPr>
          <p:cNvPr id="203" name="Google Shape;203;p21"/>
          <p:cNvPicPr preferRelativeResize="0"/>
          <p:nvPr/>
        </p:nvPicPr>
        <p:blipFill>
          <a:blip r:embed="rId3">
            <a:alphaModFix/>
          </a:blip>
          <a:stretch>
            <a:fillRect/>
          </a:stretch>
        </p:blipFill>
        <p:spPr>
          <a:xfrm rot="607504">
            <a:off x="8434756" y="262254"/>
            <a:ext cx="448725" cy="447496"/>
          </a:xfrm>
          <a:prstGeom prst="rect">
            <a:avLst/>
          </a:prstGeom>
          <a:noFill/>
          <a:ln>
            <a:noFill/>
          </a:ln>
        </p:spPr>
      </p:pic>
      <p:pic>
        <p:nvPicPr>
          <p:cNvPr id="204" name="Google Shape;204;p21"/>
          <p:cNvPicPr preferRelativeResize="0"/>
          <p:nvPr/>
        </p:nvPicPr>
        <p:blipFill>
          <a:blip r:embed="rId3">
            <a:alphaModFix/>
          </a:blip>
          <a:stretch>
            <a:fillRect/>
          </a:stretch>
        </p:blipFill>
        <p:spPr>
          <a:xfrm rot="607504">
            <a:off x="3875781" y="262254"/>
            <a:ext cx="448725" cy="44749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